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  <p:sldMasterId id="2147483659" r:id="rId6"/>
    <p:sldMasterId id="2147483670" r:id="rId7"/>
    <p:sldMasterId id="214748367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y="6858000" cx="12192000"/>
  <p:notesSz cx="6858000" cy="9144000"/>
  <p:embeddedFontLst>
    <p:embeddedFont>
      <p:font typeface="Nunito Sans ExtraLight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Arial Narrow"/>
      <p:regular r:id="rId40"/>
      <p:bold r:id="rId41"/>
      <p:italic r:id="rId42"/>
      <p:boldItalic r:id="rId43"/>
    </p:embeddedFont>
    <p:embeddedFont>
      <p:font typeface="Quattrocento Sans"/>
      <p:regular r:id="rId44"/>
      <p:bold r:id="rId45"/>
      <p:italic r:id="rId46"/>
      <p:boldItalic r:id="rId47"/>
    </p:embeddedFont>
    <p:embeddedFont>
      <p:font typeface="Arial Black"/>
      <p:regular r:id="rId48"/>
    </p:embeddedFont>
    <p:embeddedFont>
      <p:font typeface="Nunito Sans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7" roundtripDataSignature="AMtx7mgo20t1304RkBxs21O+DSn+pS6r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78EFE5-E914-43D9-B3FF-F3853D178254}">
  <a:tblStyle styleId="{CD78EFE5-E914-43D9-B3FF-F3853D1782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regular.fntdata"/><Relationship Id="rId42" Type="http://schemas.openxmlformats.org/officeDocument/2006/relationships/font" Target="fonts/ArialNarrow-italic.fntdata"/><Relationship Id="rId41" Type="http://schemas.openxmlformats.org/officeDocument/2006/relationships/font" Target="fonts/ArialNarrow-bold.fntdata"/><Relationship Id="rId44" Type="http://schemas.openxmlformats.org/officeDocument/2006/relationships/font" Target="fonts/QuattrocentoSans-regular.fntdata"/><Relationship Id="rId43" Type="http://schemas.openxmlformats.org/officeDocument/2006/relationships/font" Target="fonts/ArialNarrow-boldItalic.fntdata"/><Relationship Id="rId46" Type="http://schemas.openxmlformats.org/officeDocument/2006/relationships/font" Target="fonts/QuattrocentoSans-italic.fntdata"/><Relationship Id="rId45" Type="http://schemas.openxmlformats.org/officeDocument/2006/relationships/font" Target="fonts/Quattrocento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font" Target="fonts/ArialBlack-regular.fntdata"/><Relationship Id="rId47" Type="http://schemas.openxmlformats.org/officeDocument/2006/relationships/font" Target="fonts/QuattrocentoSans-boldItalic.fntdata"/><Relationship Id="rId49" Type="http://schemas.openxmlformats.org/officeDocument/2006/relationships/font" Target="fonts/NunitoSans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font" Target="fonts/NunitoSansExtraLight-bold.fntdata"/><Relationship Id="rId32" Type="http://schemas.openxmlformats.org/officeDocument/2006/relationships/font" Target="fonts/NunitoSansExtraLight-regular.fntdata"/><Relationship Id="rId35" Type="http://schemas.openxmlformats.org/officeDocument/2006/relationships/font" Target="fonts/NunitoSansExtraLight-boldItalic.fntdata"/><Relationship Id="rId34" Type="http://schemas.openxmlformats.org/officeDocument/2006/relationships/font" Target="fonts/NunitoSansExtraLight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NunitoSans-italic.fntdata"/><Relationship Id="rId50" Type="http://schemas.openxmlformats.org/officeDocument/2006/relationships/font" Target="fonts/NunitoSans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NunitoSans-boldItalic.fntdata"/><Relationship Id="rId11" Type="http://schemas.openxmlformats.org/officeDocument/2006/relationships/slide" Target="slides/slide2.xml"/><Relationship Id="rId55" Type="http://schemas.openxmlformats.org/officeDocument/2006/relationships/font" Target="fonts/OpenSans-italic.fntdata"/><Relationship Id="rId10" Type="http://schemas.openxmlformats.org/officeDocument/2006/relationships/slide" Target="slides/slide1.xml"/><Relationship Id="rId54" Type="http://schemas.openxmlformats.org/officeDocument/2006/relationships/font" Target="fonts/OpenSans-bold.fntdata"/><Relationship Id="rId13" Type="http://schemas.openxmlformats.org/officeDocument/2006/relationships/slide" Target="slides/slide4.xml"/><Relationship Id="rId57" Type="http://customschemas.google.com/relationships/presentationmetadata" Target="metadata"/><Relationship Id="rId12" Type="http://schemas.openxmlformats.org/officeDocument/2006/relationships/slide" Target="slides/slide3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view-of-high-rise-buildings-during-day-time-302769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view-of-high-rise-buildings-during-day-time-302769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b47f72b4b_0_7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5b47f72b4b_0_7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Ok so we’ve seen </a:t>
            </a:r>
            <a:r>
              <a:rPr lang="en-US"/>
              <a:t>the</a:t>
            </a:r>
            <a:r>
              <a:rPr lang="en-US"/>
              <a:t> dataset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wanted to see which </a:t>
            </a:r>
            <a:r>
              <a:rPr lang="en-US"/>
              <a:t>statistical</a:t>
            </a:r>
            <a:r>
              <a:rPr lang="en-US"/>
              <a:t> model should be employed that would give us the best measures of success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tried these 4: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classification trees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Random Forest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Boosting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Logistic regression </a:t>
            </a:r>
            <a:endParaRPr/>
          </a:p>
        </p:txBody>
      </p:sp>
      <p:sp>
        <p:nvSpPr>
          <p:cNvPr id="271" name="Google Shape;271;g25b47f72b4b_0_7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b3d12019e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main metric of success was using the ROC/AUC curve to select our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ROC Curve: plots the True Positive rate against the False Positive rate at various different thresholds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AUC is the area under the curve explains how well the model is going to work -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% of time you correctly identify someone is gonna churn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the value varies between 0 and 1 where being closer to 1 indicates a better </a:t>
            </a:r>
            <a:r>
              <a:rPr lang="en-US"/>
              <a:t>classifier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you can see, the AUC values for both classification trees and random forest were pretty similar at about a 0.71 to 0.72 whereas boosting was a 0.84</a:t>
            </a:r>
            <a:r>
              <a:rPr lang="en-US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5b3d12019e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37b78b0369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main metric of success was using the ROC/AUC curve to select our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ROC Curve: plots the True Positive rate against the False Positive rate at various different thresholds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AUC is the area under the curve explains how well the model is going to work -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% of time you correctly identify someone is gonna churn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the value varies between 0 and 1 where being closer to 1 indicates a better classifier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you can see, the AUC values for both classification trees and random forest were pretty similar at about a 0.71 to 0.72 whereas boosting was a 0.84.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37b78b0369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b47f72c20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5b47f72c20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Links: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https://www.pexels.com/photo/view-of-high-rise-buildings-during-day-time-302769/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25b47f72c20_4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b47f72c20_4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5b47f72c20_4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Links: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https://www.pexels.com/photo/view-of-high-rise-buildings-during-day-time-302769/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25b47f72c20_4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b47f72c2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5b47f72c2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b47f72c20_11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5b47f72c20_11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37b78b0369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237b78b0369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b47f72c20_1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5b47f72c20_1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b47f72c20_1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5b47f72c20_1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b47f72c20_7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25b47f72c20_7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b47f72c20_1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5b47f72c20_1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5b47f72c20_1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5b47f72c20_1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7b78b0369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37b78b0369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b47f72c20_3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25b47f72c20_3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snapshot of dataset/explain variables</a:t>
            </a:r>
            <a:endParaRPr/>
          </a:p>
        </p:txBody>
      </p:sp>
      <p:sp>
        <p:nvSpPr>
          <p:cNvPr id="236" name="Google Shape;2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visualizations - ALL ON ONE SLIDE! </a:t>
            </a:r>
            <a:r>
              <a:rPr lang="en-US"/>
              <a:t>Hoping</a:t>
            </a:r>
            <a:r>
              <a:rPr lang="en-US"/>
              <a:t> for 3 charts that we can put on here, but we can spread it out to 3 slides as well.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churn vs no churn customers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identify any initial patterns/relationships we saw from random visuzlizations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variable importance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correlation heatmap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b3d12019e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5b3d12019e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b47f72c20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5b47f72c20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b47f72c20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5b47f72c20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5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ange Title Card">
  <p:cSld name="Orange Title Card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/>
          <p:nvPr>
            <p:ph idx="1" type="body"/>
          </p:nvPr>
        </p:nvSpPr>
        <p:spPr>
          <a:xfrm>
            <a:off x="490384" y="4792336"/>
            <a:ext cx="7886700" cy="825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2" type="body"/>
          </p:nvPr>
        </p:nvSpPr>
        <p:spPr>
          <a:xfrm>
            <a:off x="490384" y="5706736"/>
            <a:ext cx="7886700" cy="825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3" type="body"/>
          </p:nvPr>
        </p:nvSpPr>
        <p:spPr>
          <a:xfrm>
            <a:off x="490384" y="2468464"/>
            <a:ext cx="7886700" cy="171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i="0" sz="4800" cap="none"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" name="Google Shape;17;p9"/>
          <p:cNvCxnSpPr/>
          <p:nvPr/>
        </p:nvCxnSpPr>
        <p:spPr>
          <a:xfrm>
            <a:off x="628650" y="4373465"/>
            <a:ext cx="561975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9"/>
          <p:cNvSpPr txBox="1"/>
          <p:nvPr>
            <p:ph idx="4" type="body"/>
          </p:nvPr>
        </p:nvSpPr>
        <p:spPr>
          <a:xfrm>
            <a:off x="490538" y="574675"/>
            <a:ext cx="3770312" cy="665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Graphical user interface, text&#10;&#10;Description automatically generated" id="19" name="Google Shape;1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0092" y="1"/>
            <a:ext cx="4584904" cy="147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1850" y="3250096"/>
            <a:ext cx="10515600" cy="13123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sz="2400">
                <a:solidFill>
                  <a:srgbClr val="333F48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2000"/>
              <a:buNone/>
              <a:defRPr sz="2000">
                <a:solidFill>
                  <a:srgbClr val="D29988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800"/>
              <a:buNone/>
              <a:defRPr sz="1800">
                <a:solidFill>
                  <a:srgbClr val="D29988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838200" y="2371726"/>
            <a:ext cx="10515600" cy="4081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634448" y="2355574"/>
            <a:ext cx="10923104" cy="1246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634448" y="3602038"/>
            <a:ext cx="109231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sz="24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">
  <p:cSld name="Simp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838200" y="2371726"/>
            <a:ext cx="10439400" cy="4059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838200" y="2371725"/>
            <a:ext cx="5181600" cy="4037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2" type="body"/>
          </p:nvPr>
        </p:nvSpPr>
        <p:spPr>
          <a:xfrm>
            <a:off x="6172200" y="2371725"/>
            <a:ext cx="5181600" cy="4037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839788" y="9224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839788" y="2248036"/>
            <a:ext cx="5157787" cy="814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839788" y="3062424"/>
            <a:ext cx="5157787" cy="3329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3" type="body"/>
          </p:nvPr>
        </p:nvSpPr>
        <p:spPr>
          <a:xfrm>
            <a:off x="6172200" y="2248036"/>
            <a:ext cx="5183188" cy="814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0" name="Google Shape;100;p21"/>
          <p:cNvSpPr txBox="1"/>
          <p:nvPr>
            <p:ph idx="4" type="body"/>
          </p:nvPr>
        </p:nvSpPr>
        <p:spPr>
          <a:xfrm>
            <a:off x="6172200" y="3062424"/>
            <a:ext cx="5183188" cy="3329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838200" y="12051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839788" y="1158619"/>
            <a:ext cx="3932237" cy="1485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5183188" y="1158619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3200"/>
              <a:buNone/>
              <a:defRPr sz="3200">
                <a:solidFill>
                  <a:srgbClr val="333F48"/>
                </a:solidFill>
              </a:defRPr>
            </a:lvl1pPr>
            <a:lvl2pPr indent="-4064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800"/>
              <a:buChar char="•"/>
              <a:defRPr sz="2800">
                <a:solidFill>
                  <a:srgbClr val="333F48"/>
                </a:solidFill>
              </a:defRPr>
            </a:lvl2pPr>
            <a:lvl3pPr indent="-3810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Char char="•"/>
              <a:defRPr sz="2400">
                <a:solidFill>
                  <a:srgbClr val="333F48"/>
                </a:solidFill>
              </a:defRPr>
            </a:lvl3pPr>
            <a:lvl4pPr indent="-355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Char char="•"/>
              <a:defRPr sz="2000">
                <a:solidFill>
                  <a:srgbClr val="333F48"/>
                </a:solidFill>
              </a:defRPr>
            </a:lvl4pPr>
            <a:lvl5pPr indent="-355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Char char="•"/>
              <a:defRPr sz="2000">
                <a:solidFill>
                  <a:srgbClr val="333F48"/>
                </a:solidFill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7" name="Google Shape;107;p24"/>
          <p:cNvSpPr txBox="1"/>
          <p:nvPr>
            <p:ph idx="2" type="body"/>
          </p:nvPr>
        </p:nvSpPr>
        <p:spPr>
          <a:xfrm>
            <a:off x="839788" y="2643809"/>
            <a:ext cx="3932237" cy="392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/>
          <p:nvPr>
            <p:ph idx="2" type="pic"/>
          </p:nvPr>
        </p:nvSpPr>
        <p:spPr>
          <a:xfrm>
            <a:off x="5183188" y="884582"/>
            <a:ext cx="7008812" cy="5973417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5"/>
          <p:cNvSpPr txBox="1"/>
          <p:nvPr>
            <p:ph type="title"/>
          </p:nvPr>
        </p:nvSpPr>
        <p:spPr>
          <a:xfrm>
            <a:off x="839788" y="1158618"/>
            <a:ext cx="3932237" cy="1485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839788" y="2643808"/>
            <a:ext cx="3932237" cy="392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itle Card">
  <p:cSld name="White Title Card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idx="1" type="body"/>
          </p:nvPr>
        </p:nvSpPr>
        <p:spPr>
          <a:xfrm>
            <a:off x="490384" y="4792336"/>
            <a:ext cx="7886700" cy="825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5900"/>
              </a:buClr>
              <a:buSzPts val="1400"/>
              <a:buNone/>
              <a:defRPr>
                <a:solidFill>
                  <a:srgbClr val="C15900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2" type="body"/>
          </p:nvPr>
        </p:nvSpPr>
        <p:spPr>
          <a:xfrm>
            <a:off x="490384" y="5706736"/>
            <a:ext cx="7886700" cy="825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5900"/>
              </a:buClr>
              <a:buSzPts val="1400"/>
              <a:buNone/>
              <a:defRPr>
                <a:solidFill>
                  <a:srgbClr val="C15900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3" type="body"/>
          </p:nvPr>
        </p:nvSpPr>
        <p:spPr>
          <a:xfrm>
            <a:off x="490384" y="2468464"/>
            <a:ext cx="7886700" cy="171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C15900"/>
              </a:buClr>
              <a:buSzPts val="4800"/>
              <a:buNone/>
              <a:defRPr b="1" i="0" sz="4800" cap="none">
                <a:solidFill>
                  <a:srgbClr val="C159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4" type="body"/>
          </p:nvPr>
        </p:nvSpPr>
        <p:spPr>
          <a:xfrm>
            <a:off x="490384" y="597695"/>
            <a:ext cx="449839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5900"/>
              </a:buClr>
              <a:buSzPts val="1600"/>
              <a:buNone/>
              <a:defRPr b="1" sz="1600">
                <a:solidFill>
                  <a:srgbClr val="C1590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5" name="Google Shape;25;p17"/>
          <p:cNvCxnSpPr/>
          <p:nvPr/>
        </p:nvCxnSpPr>
        <p:spPr>
          <a:xfrm>
            <a:off x="628650" y="4373465"/>
            <a:ext cx="5619750" cy="0"/>
          </a:xfrm>
          <a:prstGeom prst="straightConnector1">
            <a:avLst/>
          </a:prstGeom>
          <a:noFill/>
          <a:ln cap="flat" cmpd="sng" w="19050">
            <a:solidFill>
              <a:srgbClr val="C159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raphical user interface, text&#10;&#10;Description automatically generated with medium confidence" id="26" name="Google Shape;2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28560" y="14749"/>
            <a:ext cx="4663440" cy="149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25b47f72c20_7_1"/>
          <p:cNvPicPr preferRelativeResize="0"/>
          <p:nvPr/>
        </p:nvPicPr>
        <p:blipFill rotWithShape="1">
          <a:blip r:embed="rId2">
            <a:alphaModFix/>
          </a:blip>
          <a:srcRect b="0" l="40000" r="20000" t="0"/>
          <a:stretch/>
        </p:blipFill>
        <p:spPr>
          <a:xfrm>
            <a:off x="0" y="-4155"/>
            <a:ext cx="487679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g25b47f72c20_7_1"/>
          <p:cNvCxnSpPr/>
          <p:nvPr/>
        </p:nvCxnSpPr>
        <p:spPr>
          <a:xfrm>
            <a:off x="896852" y="118524"/>
            <a:ext cx="0" cy="1717257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116" name="Google Shape;116;g25b47f72c20_7_1"/>
          <p:cNvSpPr txBox="1"/>
          <p:nvPr>
            <p:ph idx="1" type="body"/>
          </p:nvPr>
        </p:nvSpPr>
        <p:spPr>
          <a:xfrm>
            <a:off x="1252337" y="4293688"/>
            <a:ext cx="3029814" cy="207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7" name="Google Shape;117;g25b47f72c20_7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28" y="1954305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5b47f72c20_7_1"/>
          <p:cNvSpPr txBox="1"/>
          <p:nvPr>
            <p:ph type="title"/>
          </p:nvPr>
        </p:nvSpPr>
        <p:spPr>
          <a:xfrm>
            <a:off x="1252337" y="905505"/>
            <a:ext cx="3029814" cy="33881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i="0" sz="2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g25b47f72c20_7_1"/>
          <p:cNvSpPr txBox="1"/>
          <p:nvPr>
            <p:ph idx="2" type="body"/>
          </p:nvPr>
        </p:nvSpPr>
        <p:spPr>
          <a:xfrm>
            <a:off x="4876796" y="0"/>
            <a:ext cx="7315203" cy="6853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UMAN" id="121" name="Google Shape;121;g25b47f72c20_7_8"/>
          <p:cNvPicPr preferRelativeResize="0"/>
          <p:nvPr/>
        </p:nvPicPr>
        <p:blipFill rotWithShape="1">
          <a:blip r:embed="rId2">
            <a:alphaModFix/>
          </a:blip>
          <a:srcRect b="10162" l="4" r="2" t="10161"/>
          <a:stretch/>
        </p:blipFill>
        <p:spPr>
          <a:xfrm>
            <a:off x="-39165" y="-1"/>
            <a:ext cx="12267156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5b47f72c20_7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4608" y="3122675"/>
            <a:ext cx="631213" cy="612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g25b47f72c20_7_8"/>
          <p:cNvCxnSpPr/>
          <p:nvPr/>
        </p:nvCxnSpPr>
        <p:spPr>
          <a:xfrm rot="10800000">
            <a:off x="723880" y="3428998"/>
            <a:ext cx="1104919" cy="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124" name="Google Shape;124;g25b47f72c20_7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830" y="3353852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5b47f72c20_7_8"/>
          <p:cNvSpPr txBox="1"/>
          <p:nvPr>
            <p:ph type="title"/>
          </p:nvPr>
        </p:nvSpPr>
        <p:spPr>
          <a:xfrm>
            <a:off x="2872408" y="1372734"/>
            <a:ext cx="8481391" cy="4112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b="1" i="0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6" name="Google Shape;126;g25b47f72c20_7_8"/>
          <p:cNvCxnSpPr/>
          <p:nvPr/>
        </p:nvCxnSpPr>
        <p:spPr>
          <a:xfrm>
            <a:off x="597553" y="-132762"/>
            <a:ext cx="0" cy="3375834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ky, outdoor&#10;&#10;Description automatically generated" id="128" name="Google Shape;128;g25b47f72c20_7_15"/>
          <p:cNvPicPr preferRelativeResize="0"/>
          <p:nvPr/>
        </p:nvPicPr>
        <p:blipFill rotWithShape="1">
          <a:blip r:embed="rId2">
            <a:alphaModFix/>
          </a:blip>
          <a:srcRect b="0" l="0" r="0" t="15701"/>
          <a:stretch/>
        </p:blipFill>
        <p:spPr>
          <a:xfrm>
            <a:off x="-10886" y="0"/>
            <a:ext cx="122028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Left / Text Right">
  <p:cSld name="1_Image Left / Text Righ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25b47f72c20_7_17"/>
          <p:cNvPicPr preferRelativeResize="0"/>
          <p:nvPr/>
        </p:nvPicPr>
        <p:blipFill rotWithShape="1">
          <a:blip r:embed="rId2">
            <a:alphaModFix/>
          </a:blip>
          <a:srcRect b="4239" l="0" r="0" t="0"/>
          <a:stretch/>
        </p:blipFill>
        <p:spPr>
          <a:xfrm>
            <a:off x="0" y="0"/>
            <a:ext cx="12192000" cy="9121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5b47f72c20_7_17"/>
          <p:cNvSpPr/>
          <p:nvPr/>
        </p:nvSpPr>
        <p:spPr>
          <a:xfrm>
            <a:off x="586554" y="1543268"/>
            <a:ext cx="4922891" cy="4794404"/>
          </a:xfrm>
          <a:custGeom>
            <a:rect b="b" l="l" r="r" t="t"/>
            <a:pathLst>
              <a:path extrusionOk="0" h="4794404" w="4922891">
                <a:moveTo>
                  <a:pt x="4920502" y="2269511"/>
                </a:moveTo>
                <a:cubicBezTo>
                  <a:pt x="4884501" y="998994"/>
                  <a:pt x="4469216" y="0"/>
                  <a:pt x="2461446" y="0"/>
                </a:cubicBezTo>
                <a:cubicBezTo>
                  <a:pt x="453676" y="0"/>
                  <a:pt x="38390" y="998994"/>
                  <a:pt x="2389" y="2269511"/>
                </a:cubicBezTo>
                <a:cubicBezTo>
                  <a:pt x="1115" y="2311702"/>
                  <a:pt x="319" y="2354212"/>
                  <a:pt x="0" y="2397202"/>
                </a:cubicBezTo>
                <a:cubicBezTo>
                  <a:pt x="319" y="2440032"/>
                  <a:pt x="1115" y="2482542"/>
                  <a:pt x="2389" y="2524733"/>
                </a:cubicBezTo>
                <a:cubicBezTo>
                  <a:pt x="38390" y="3795091"/>
                  <a:pt x="453516" y="4794404"/>
                  <a:pt x="2461446" y="4794404"/>
                </a:cubicBezTo>
                <a:cubicBezTo>
                  <a:pt x="4469375" y="4794404"/>
                  <a:pt x="4884501" y="3795250"/>
                  <a:pt x="4920502" y="2524733"/>
                </a:cubicBezTo>
                <a:cubicBezTo>
                  <a:pt x="4921776" y="2482542"/>
                  <a:pt x="4922573" y="2439872"/>
                  <a:pt x="4922892" y="2397202"/>
                </a:cubicBezTo>
                <a:cubicBezTo>
                  <a:pt x="4922573" y="2354372"/>
                  <a:pt x="4921776" y="2311862"/>
                  <a:pt x="4920502" y="22695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5b47f72c20_7_17"/>
          <p:cNvSpPr txBox="1"/>
          <p:nvPr/>
        </p:nvSpPr>
        <p:spPr>
          <a:xfrm>
            <a:off x="991518" y="6962660"/>
            <a:ext cx="50236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replace the fill with a different photo.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Open Format Panel, replace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&#10;&#10;Description automatically generated" id="133" name="Google Shape;133;g25b47f72c20_7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8783" y="-303004"/>
            <a:ext cx="4584904" cy="147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5b47f72c20_7_17"/>
          <p:cNvSpPr txBox="1"/>
          <p:nvPr>
            <p:ph type="title"/>
          </p:nvPr>
        </p:nvSpPr>
        <p:spPr>
          <a:xfrm>
            <a:off x="6443251" y="2808862"/>
            <a:ext cx="52948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5927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BE59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g25b47f72c20_7_17"/>
          <p:cNvSpPr txBox="1"/>
          <p:nvPr/>
        </p:nvSpPr>
        <p:spPr>
          <a:xfrm>
            <a:off x="10277061" y="523792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5b47f72c20_7_17"/>
          <p:cNvSpPr txBox="1"/>
          <p:nvPr>
            <p:ph idx="1" type="body"/>
          </p:nvPr>
        </p:nvSpPr>
        <p:spPr>
          <a:xfrm>
            <a:off x="6443252" y="4251228"/>
            <a:ext cx="5294862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g25b47f72c20_7_17"/>
          <p:cNvSpPr txBox="1"/>
          <p:nvPr>
            <p:ph idx="2" type="body"/>
          </p:nvPr>
        </p:nvSpPr>
        <p:spPr>
          <a:xfrm>
            <a:off x="6443131" y="2053718"/>
            <a:ext cx="3725437" cy="608013"/>
          </a:xfrm>
          <a:prstGeom prst="rect">
            <a:avLst/>
          </a:prstGeom>
          <a:solidFill>
            <a:srgbClr val="C15900"/>
          </a:solidFill>
          <a:ln>
            <a:noFill/>
          </a:ln>
        </p:spPr>
        <p:txBody>
          <a:bodyPr anchorCtr="0" anchor="ctr" bIns="45700" lIns="18287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8" name="Google Shape;138;g25b47f72c20_7_17"/>
          <p:cNvCxnSpPr/>
          <p:nvPr/>
        </p:nvCxnSpPr>
        <p:spPr>
          <a:xfrm flipH="1">
            <a:off x="9997928" y="2390775"/>
            <a:ext cx="558265" cy="1"/>
          </a:xfrm>
          <a:prstGeom prst="straightConnector1">
            <a:avLst/>
          </a:prstGeom>
          <a:noFill/>
          <a:ln cap="flat" cmpd="sng" w="12700">
            <a:solidFill>
              <a:srgbClr val="333F4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taking a picture of himself in a mirror&#10;&#10;Description automatically generated with low confidence" id="140" name="Google Shape;140;g25b47f72c20_7_27"/>
          <p:cNvPicPr preferRelativeResize="0"/>
          <p:nvPr/>
        </p:nvPicPr>
        <p:blipFill rotWithShape="1">
          <a:blip r:embed="rId2">
            <a:alphaModFix/>
          </a:blip>
          <a:srcRect b="0" l="59999" r="0" t="0"/>
          <a:stretch/>
        </p:blipFill>
        <p:spPr>
          <a:xfrm>
            <a:off x="0" y="0"/>
            <a:ext cx="487679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g25b47f72c20_7_27"/>
          <p:cNvCxnSpPr/>
          <p:nvPr/>
        </p:nvCxnSpPr>
        <p:spPr>
          <a:xfrm>
            <a:off x="896852" y="-132762"/>
            <a:ext cx="0" cy="4590228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142" name="Google Shape;142;g25b47f72c20_7_27"/>
          <p:cNvCxnSpPr/>
          <p:nvPr/>
        </p:nvCxnSpPr>
        <p:spPr>
          <a:xfrm rot="10800000">
            <a:off x="1015139" y="4757018"/>
            <a:ext cx="2487477" cy="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143" name="Google Shape;143;g25b47f72c20_7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0960" y="4457466"/>
            <a:ext cx="631213" cy="61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5b47f72c20_7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428" y="4667911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5b47f72c20_7_27"/>
          <p:cNvSpPr txBox="1"/>
          <p:nvPr>
            <p:ph type="title"/>
          </p:nvPr>
        </p:nvSpPr>
        <p:spPr>
          <a:xfrm>
            <a:off x="1172816" y="365125"/>
            <a:ext cx="3230211" cy="38192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i="0" sz="2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g25b47f72c20_7_27"/>
          <p:cNvSpPr txBox="1"/>
          <p:nvPr>
            <p:ph idx="1" type="body"/>
          </p:nvPr>
        </p:nvSpPr>
        <p:spPr>
          <a:xfrm>
            <a:off x="5696224" y="755374"/>
            <a:ext cx="5657575" cy="5426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5b47f72c20_7_35"/>
          <p:cNvPicPr preferRelativeResize="0"/>
          <p:nvPr/>
        </p:nvPicPr>
        <p:blipFill rotWithShape="1">
          <a:blip r:embed="rId2">
            <a:alphaModFix/>
          </a:blip>
          <a:srcRect b="0" l="40000" r="20000" t="0"/>
          <a:stretch/>
        </p:blipFill>
        <p:spPr>
          <a:xfrm>
            <a:off x="0" y="-4155"/>
            <a:ext cx="487679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g25b47f72c20_7_35"/>
          <p:cNvCxnSpPr/>
          <p:nvPr/>
        </p:nvCxnSpPr>
        <p:spPr>
          <a:xfrm>
            <a:off x="896852" y="118524"/>
            <a:ext cx="0" cy="1717257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150" name="Google Shape;150;g25b47f72c20_7_35"/>
          <p:cNvSpPr txBox="1"/>
          <p:nvPr>
            <p:ph idx="1" type="body"/>
          </p:nvPr>
        </p:nvSpPr>
        <p:spPr>
          <a:xfrm>
            <a:off x="5686714" y="473982"/>
            <a:ext cx="5685857" cy="5622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1" name="Google Shape;151;g25b47f72c20_7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28" y="1954305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5b47f72c20_7_35"/>
          <p:cNvSpPr txBox="1"/>
          <p:nvPr>
            <p:ph type="title"/>
          </p:nvPr>
        </p:nvSpPr>
        <p:spPr>
          <a:xfrm>
            <a:off x="1252337" y="905505"/>
            <a:ext cx="3029814" cy="33881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i="0" sz="2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b47f72c20_7_52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25b47f72c20_7_52"/>
          <p:cNvSpPr txBox="1"/>
          <p:nvPr>
            <p:ph idx="1" type="body"/>
          </p:nvPr>
        </p:nvSpPr>
        <p:spPr>
          <a:xfrm>
            <a:off x="838200" y="2371726"/>
            <a:ext cx="10515600" cy="4081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b47f72c20_7_55"/>
          <p:cNvSpPr/>
          <p:nvPr>
            <p:ph idx="2" type="pic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b47f72c20_7_57"/>
          <p:cNvSpPr txBox="1"/>
          <p:nvPr>
            <p:ph type="ctrTitle"/>
          </p:nvPr>
        </p:nvSpPr>
        <p:spPr>
          <a:xfrm>
            <a:off x="634448" y="2355574"/>
            <a:ext cx="10923104" cy="1246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25b47f72c20_7_57"/>
          <p:cNvSpPr txBox="1"/>
          <p:nvPr>
            <p:ph idx="1" type="subTitle"/>
          </p:nvPr>
        </p:nvSpPr>
        <p:spPr>
          <a:xfrm>
            <a:off x="634448" y="3602038"/>
            <a:ext cx="109231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sz="24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">
  <p:cSld name="Simp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b47f72c20_7_60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25b47f72c20_7_60"/>
          <p:cNvSpPr txBox="1"/>
          <p:nvPr>
            <p:ph idx="1" type="body"/>
          </p:nvPr>
        </p:nvSpPr>
        <p:spPr>
          <a:xfrm>
            <a:off x="838200" y="2371726"/>
            <a:ext cx="10439400" cy="4059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Container19x6.jpg" id="29" name="Google Shape;2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1"/>
          <p:cNvSpPr txBox="1"/>
          <p:nvPr>
            <p:ph type="title"/>
          </p:nvPr>
        </p:nvSpPr>
        <p:spPr>
          <a:xfrm>
            <a:off x="3441826" y="5611329"/>
            <a:ext cx="8158372" cy="1246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5927"/>
              </a:buClr>
              <a:buSzPts val="2800"/>
              <a:buFont typeface="Arial Narrow"/>
              <a:buNone/>
              <a:defRPr b="1" i="0" sz="2800" u="none" cap="none" strike="noStrike">
                <a:solidFill>
                  <a:srgbClr val="BE5927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 rot="-5400000">
            <a:off x="10934965" y="1477499"/>
            <a:ext cx="2020295" cy="452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mage" id="32" name="Google Shape;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1703300" y="195449"/>
            <a:ext cx="384550" cy="373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&#10;&#10;Description automatically generated" id="33" name="Google Shape;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76" y="1266490"/>
            <a:ext cx="438150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b47f72c20_7_63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g25b47f72c20_7_63"/>
          <p:cNvSpPr txBox="1"/>
          <p:nvPr>
            <p:ph idx="1" type="body"/>
          </p:nvPr>
        </p:nvSpPr>
        <p:spPr>
          <a:xfrm>
            <a:off x="838200" y="2371725"/>
            <a:ext cx="5181600" cy="4037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g25b47f72c20_7_63"/>
          <p:cNvSpPr txBox="1"/>
          <p:nvPr>
            <p:ph idx="2" type="body"/>
          </p:nvPr>
        </p:nvSpPr>
        <p:spPr>
          <a:xfrm>
            <a:off x="6172200" y="2371725"/>
            <a:ext cx="5181600" cy="4037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b47f72c20_7_67"/>
          <p:cNvSpPr txBox="1"/>
          <p:nvPr>
            <p:ph type="title"/>
          </p:nvPr>
        </p:nvSpPr>
        <p:spPr>
          <a:xfrm>
            <a:off x="839788" y="9224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25b47f72c20_7_67"/>
          <p:cNvSpPr txBox="1"/>
          <p:nvPr>
            <p:ph idx="1" type="body"/>
          </p:nvPr>
        </p:nvSpPr>
        <p:spPr>
          <a:xfrm>
            <a:off x="839788" y="2248036"/>
            <a:ext cx="5157787" cy="814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g25b47f72c20_7_67"/>
          <p:cNvSpPr txBox="1"/>
          <p:nvPr>
            <p:ph idx="2" type="body"/>
          </p:nvPr>
        </p:nvSpPr>
        <p:spPr>
          <a:xfrm>
            <a:off x="839788" y="3062424"/>
            <a:ext cx="5157787" cy="3329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g25b47f72c20_7_67"/>
          <p:cNvSpPr txBox="1"/>
          <p:nvPr>
            <p:ph idx="3" type="body"/>
          </p:nvPr>
        </p:nvSpPr>
        <p:spPr>
          <a:xfrm>
            <a:off x="6172200" y="2248036"/>
            <a:ext cx="5183188" cy="814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8" name="Google Shape;178;g25b47f72c20_7_67"/>
          <p:cNvSpPr txBox="1"/>
          <p:nvPr>
            <p:ph idx="4" type="body"/>
          </p:nvPr>
        </p:nvSpPr>
        <p:spPr>
          <a:xfrm>
            <a:off x="6172200" y="3062424"/>
            <a:ext cx="5183188" cy="3329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b47f72c20_7_73"/>
          <p:cNvSpPr txBox="1"/>
          <p:nvPr>
            <p:ph type="title"/>
          </p:nvPr>
        </p:nvSpPr>
        <p:spPr>
          <a:xfrm>
            <a:off x="838200" y="12051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b47f72c20_7_76"/>
          <p:cNvSpPr txBox="1"/>
          <p:nvPr>
            <p:ph type="title"/>
          </p:nvPr>
        </p:nvSpPr>
        <p:spPr>
          <a:xfrm>
            <a:off x="839788" y="1158619"/>
            <a:ext cx="3932237" cy="1485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g25b47f72c20_7_76"/>
          <p:cNvSpPr txBox="1"/>
          <p:nvPr>
            <p:ph idx="1" type="body"/>
          </p:nvPr>
        </p:nvSpPr>
        <p:spPr>
          <a:xfrm>
            <a:off x="5183188" y="1158619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3200"/>
              <a:buNone/>
              <a:defRPr sz="3200">
                <a:solidFill>
                  <a:srgbClr val="333F48"/>
                </a:solidFill>
              </a:defRPr>
            </a:lvl1pPr>
            <a:lvl2pPr indent="-4064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800"/>
              <a:buChar char="•"/>
              <a:defRPr sz="2800">
                <a:solidFill>
                  <a:srgbClr val="333F48"/>
                </a:solidFill>
              </a:defRPr>
            </a:lvl2pPr>
            <a:lvl3pPr indent="-3810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Char char="•"/>
              <a:defRPr sz="2400">
                <a:solidFill>
                  <a:srgbClr val="333F48"/>
                </a:solidFill>
              </a:defRPr>
            </a:lvl3pPr>
            <a:lvl4pPr indent="-355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Char char="•"/>
              <a:defRPr sz="2000">
                <a:solidFill>
                  <a:srgbClr val="333F48"/>
                </a:solidFill>
              </a:defRPr>
            </a:lvl4pPr>
            <a:lvl5pPr indent="-355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Char char="•"/>
              <a:defRPr sz="2000">
                <a:solidFill>
                  <a:srgbClr val="333F48"/>
                </a:solidFill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5" name="Google Shape;185;g25b47f72c20_7_76"/>
          <p:cNvSpPr txBox="1"/>
          <p:nvPr>
            <p:ph idx="2" type="body"/>
          </p:nvPr>
        </p:nvSpPr>
        <p:spPr>
          <a:xfrm>
            <a:off x="839788" y="2643809"/>
            <a:ext cx="3932237" cy="392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b47f72c20_7_80"/>
          <p:cNvSpPr/>
          <p:nvPr>
            <p:ph idx="2" type="pic"/>
          </p:nvPr>
        </p:nvSpPr>
        <p:spPr>
          <a:xfrm>
            <a:off x="5183188" y="884582"/>
            <a:ext cx="7008812" cy="5973417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g25b47f72c20_7_80"/>
          <p:cNvSpPr txBox="1"/>
          <p:nvPr>
            <p:ph type="title"/>
          </p:nvPr>
        </p:nvSpPr>
        <p:spPr>
          <a:xfrm>
            <a:off x="839788" y="1158618"/>
            <a:ext cx="3932237" cy="1485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g25b47f72c20_7_80"/>
          <p:cNvSpPr txBox="1"/>
          <p:nvPr>
            <p:ph idx="1" type="body"/>
          </p:nvPr>
        </p:nvSpPr>
        <p:spPr>
          <a:xfrm>
            <a:off x="839788" y="2643808"/>
            <a:ext cx="3932237" cy="392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 b="0" l="40000" r="20000" t="0"/>
          <a:stretch/>
        </p:blipFill>
        <p:spPr>
          <a:xfrm>
            <a:off x="0" y="-4155"/>
            <a:ext cx="487679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4"/>
          <p:cNvCxnSpPr/>
          <p:nvPr/>
        </p:nvCxnSpPr>
        <p:spPr>
          <a:xfrm>
            <a:off x="896852" y="118524"/>
            <a:ext cx="0" cy="1717257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37" name="Google Shape;37;p14"/>
          <p:cNvSpPr txBox="1"/>
          <p:nvPr>
            <p:ph idx="1" type="body"/>
          </p:nvPr>
        </p:nvSpPr>
        <p:spPr>
          <a:xfrm>
            <a:off x="1252337" y="4293688"/>
            <a:ext cx="3029814" cy="207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8" name="Google Shape;3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28" y="1954305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4"/>
          <p:cNvSpPr txBox="1"/>
          <p:nvPr>
            <p:ph type="title"/>
          </p:nvPr>
        </p:nvSpPr>
        <p:spPr>
          <a:xfrm>
            <a:off x="1252337" y="905505"/>
            <a:ext cx="3029814" cy="33881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i="0" sz="2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4876796" y="0"/>
            <a:ext cx="7315203" cy="6853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UMAN" id="42" name="Google Shape;42;p16"/>
          <p:cNvPicPr preferRelativeResize="0"/>
          <p:nvPr/>
        </p:nvPicPr>
        <p:blipFill rotWithShape="1">
          <a:blip r:embed="rId2">
            <a:alphaModFix/>
          </a:blip>
          <a:srcRect b="10162" l="4" r="3" t="10161"/>
          <a:stretch/>
        </p:blipFill>
        <p:spPr>
          <a:xfrm>
            <a:off x="-39165" y="-1"/>
            <a:ext cx="12267156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4608" y="3122675"/>
            <a:ext cx="631213" cy="612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44;p16"/>
          <p:cNvCxnSpPr/>
          <p:nvPr/>
        </p:nvCxnSpPr>
        <p:spPr>
          <a:xfrm rot="10800000">
            <a:off x="723880" y="3428998"/>
            <a:ext cx="1104919" cy="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45" name="Google Shape;4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830" y="3353852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6"/>
          <p:cNvSpPr txBox="1"/>
          <p:nvPr>
            <p:ph type="title"/>
          </p:nvPr>
        </p:nvSpPr>
        <p:spPr>
          <a:xfrm>
            <a:off x="2872408" y="1372734"/>
            <a:ext cx="8481391" cy="4112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b="1" i="0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47" name="Google Shape;47;p16"/>
          <p:cNvCxnSpPr/>
          <p:nvPr/>
        </p:nvCxnSpPr>
        <p:spPr>
          <a:xfrm>
            <a:off x="597553" y="-132762"/>
            <a:ext cx="0" cy="3375834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ky, outdoor&#10;&#10;Description automatically generated" id="49" name="Google Shape;49;p26"/>
          <p:cNvPicPr preferRelativeResize="0"/>
          <p:nvPr/>
        </p:nvPicPr>
        <p:blipFill rotWithShape="1">
          <a:blip r:embed="rId2">
            <a:alphaModFix/>
          </a:blip>
          <a:srcRect b="0" l="0" r="0" t="15701"/>
          <a:stretch/>
        </p:blipFill>
        <p:spPr>
          <a:xfrm>
            <a:off x="-10886" y="0"/>
            <a:ext cx="122028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Left / Text Right">
  <p:cSld name="1_Image Left / Text Righ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7"/>
          <p:cNvPicPr preferRelativeResize="0"/>
          <p:nvPr/>
        </p:nvPicPr>
        <p:blipFill rotWithShape="1">
          <a:blip r:embed="rId2">
            <a:alphaModFix/>
          </a:blip>
          <a:srcRect b="4239" l="0" r="0" t="0"/>
          <a:stretch/>
        </p:blipFill>
        <p:spPr>
          <a:xfrm>
            <a:off x="0" y="0"/>
            <a:ext cx="12192000" cy="9121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7"/>
          <p:cNvSpPr/>
          <p:nvPr/>
        </p:nvSpPr>
        <p:spPr>
          <a:xfrm>
            <a:off x="586554" y="1543268"/>
            <a:ext cx="4922891" cy="4794404"/>
          </a:xfrm>
          <a:custGeom>
            <a:rect b="b" l="l" r="r" t="t"/>
            <a:pathLst>
              <a:path extrusionOk="0" h="4794404" w="4922891">
                <a:moveTo>
                  <a:pt x="4920502" y="2269511"/>
                </a:moveTo>
                <a:cubicBezTo>
                  <a:pt x="4884501" y="998994"/>
                  <a:pt x="4469216" y="0"/>
                  <a:pt x="2461446" y="0"/>
                </a:cubicBezTo>
                <a:cubicBezTo>
                  <a:pt x="453676" y="0"/>
                  <a:pt x="38390" y="998994"/>
                  <a:pt x="2389" y="2269511"/>
                </a:cubicBezTo>
                <a:cubicBezTo>
                  <a:pt x="1115" y="2311702"/>
                  <a:pt x="319" y="2354212"/>
                  <a:pt x="0" y="2397202"/>
                </a:cubicBezTo>
                <a:cubicBezTo>
                  <a:pt x="319" y="2440032"/>
                  <a:pt x="1115" y="2482542"/>
                  <a:pt x="2389" y="2524733"/>
                </a:cubicBezTo>
                <a:cubicBezTo>
                  <a:pt x="38390" y="3795091"/>
                  <a:pt x="453516" y="4794404"/>
                  <a:pt x="2461446" y="4794404"/>
                </a:cubicBezTo>
                <a:cubicBezTo>
                  <a:pt x="4469375" y="4794404"/>
                  <a:pt x="4884501" y="3795250"/>
                  <a:pt x="4920502" y="2524733"/>
                </a:cubicBezTo>
                <a:cubicBezTo>
                  <a:pt x="4921776" y="2482542"/>
                  <a:pt x="4922573" y="2439872"/>
                  <a:pt x="4922892" y="2397202"/>
                </a:cubicBezTo>
                <a:cubicBezTo>
                  <a:pt x="4922573" y="2354372"/>
                  <a:pt x="4921776" y="2311862"/>
                  <a:pt x="4920502" y="22695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7"/>
          <p:cNvSpPr txBox="1"/>
          <p:nvPr/>
        </p:nvSpPr>
        <p:spPr>
          <a:xfrm>
            <a:off x="991518" y="6962660"/>
            <a:ext cx="50236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replace the fill with a different photo.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Open Format Panel, replace image</a:t>
            </a:r>
            <a:endParaRPr/>
          </a:p>
        </p:txBody>
      </p:sp>
      <p:pic>
        <p:nvPicPr>
          <p:cNvPr descr="Graphical user interface, text&#10;&#10;Description automatically generated" id="54" name="Google Shape;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8783" y="-303004"/>
            <a:ext cx="4584904" cy="14709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7"/>
          <p:cNvSpPr txBox="1"/>
          <p:nvPr>
            <p:ph type="title"/>
          </p:nvPr>
        </p:nvSpPr>
        <p:spPr>
          <a:xfrm>
            <a:off x="6443251" y="2808862"/>
            <a:ext cx="52948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5927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BE59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27"/>
          <p:cNvSpPr txBox="1"/>
          <p:nvPr/>
        </p:nvSpPr>
        <p:spPr>
          <a:xfrm>
            <a:off x="10277061" y="523792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7"/>
          <p:cNvSpPr txBox="1"/>
          <p:nvPr>
            <p:ph idx="1" type="body"/>
          </p:nvPr>
        </p:nvSpPr>
        <p:spPr>
          <a:xfrm>
            <a:off x="6443252" y="4251228"/>
            <a:ext cx="5294862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7"/>
          <p:cNvSpPr txBox="1"/>
          <p:nvPr>
            <p:ph idx="2" type="body"/>
          </p:nvPr>
        </p:nvSpPr>
        <p:spPr>
          <a:xfrm>
            <a:off x="6443131" y="2053718"/>
            <a:ext cx="3725437" cy="608013"/>
          </a:xfrm>
          <a:prstGeom prst="rect">
            <a:avLst/>
          </a:prstGeom>
          <a:solidFill>
            <a:srgbClr val="C15900"/>
          </a:solidFill>
          <a:ln>
            <a:noFill/>
          </a:ln>
        </p:spPr>
        <p:txBody>
          <a:bodyPr anchorCtr="0" anchor="ctr" bIns="45700" lIns="18287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" name="Google Shape;59;p27"/>
          <p:cNvCxnSpPr/>
          <p:nvPr/>
        </p:nvCxnSpPr>
        <p:spPr>
          <a:xfrm flipH="1">
            <a:off x="9997928" y="2390775"/>
            <a:ext cx="558265" cy="1"/>
          </a:xfrm>
          <a:prstGeom prst="straightConnector1">
            <a:avLst/>
          </a:prstGeom>
          <a:noFill/>
          <a:ln cap="flat" cmpd="sng" w="12700">
            <a:solidFill>
              <a:srgbClr val="333F4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taking a picture of himself in a mirror&#10;&#10;Description automatically generated with low confidence" id="61" name="Google Shape;61;p28"/>
          <p:cNvPicPr preferRelativeResize="0"/>
          <p:nvPr/>
        </p:nvPicPr>
        <p:blipFill rotWithShape="1">
          <a:blip r:embed="rId2">
            <a:alphaModFix/>
          </a:blip>
          <a:srcRect b="0" l="59999" r="0" t="0"/>
          <a:stretch/>
        </p:blipFill>
        <p:spPr>
          <a:xfrm>
            <a:off x="0" y="0"/>
            <a:ext cx="487679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28"/>
          <p:cNvCxnSpPr/>
          <p:nvPr/>
        </p:nvCxnSpPr>
        <p:spPr>
          <a:xfrm>
            <a:off x="896852" y="-132762"/>
            <a:ext cx="0" cy="4590228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63" name="Google Shape;63;p28"/>
          <p:cNvCxnSpPr/>
          <p:nvPr/>
        </p:nvCxnSpPr>
        <p:spPr>
          <a:xfrm rot="10800000">
            <a:off x="1015139" y="4757018"/>
            <a:ext cx="2487477" cy="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64" name="Google Shape;6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0960" y="4457466"/>
            <a:ext cx="631213" cy="61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428" y="4667911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8"/>
          <p:cNvSpPr txBox="1"/>
          <p:nvPr>
            <p:ph type="title"/>
          </p:nvPr>
        </p:nvSpPr>
        <p:spPr>
          <a:xfrm>
            <a:off x="1172816" y="365125"/>
            <a:ext cx="3230211" cy="38192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i="0" sz="2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28"/>
          <p:cNvSpPr txBox="1"/>
          <p:nvPr>
            <p:ph idx="1" type="body"/>
          </p:nvPr>
        </p:nvSpPr>
        <p:spPr>
          <a:xfrm>
            <a:off x="5696224" y="755374"/>
            <a:ext cx="5657575" cy="5426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9"/>
          <p:cNvPicPr preferRelativeResize="0"/>
          <p:nvPr/>
        </p:nvPicPr>
        <p:blipFill rotWithShape="1">
          <a:blip r:embed="rId2">
            <a:alphaModFix/>
          </a:blip>
          <a:srcRect b="0" l="40000" r="20000" t="0"/>
          <a:stretch/>
        </p:blipFill>
        <p:spPr>
          <a:xfrm>
            <a:off x="0" y="-4155"/>
            <a:ext cx="487679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29"/>
          <p:cNvCxnSpPr/>
          <p:nvPr/>
        </p:nvCxnSpPr>
        <p:spPr>
          <a:xfrm>
            <a:off x="896852" y="118524"/>
            <a:ext cx="0" cy="1717257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71" name="Google Shape;71;p29"/>
          <p:cNvSpPr txBox="1"/>
          <p:nvPr>
            <p:ph idx="1" type="body"/>
          </p:nvPr>
        </p:nvSpPr>
        <p:spPr>
          <a:xfrm>
            <a:off x="5686714" y="473982"/>
            <a:ext cx="5685857" cy="5622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28" y="1954305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9"/>
          <p:cNvSpPr txBox="1"/>
          <p:nvPr>
            <p:ph type="title"/>
          </p:nvPr>
        </p:nvSpPr>
        <p:spPr>
          <a:xfrm>
            <a:off x="1252337" y="905505"/>
            <a:ext cx="3029814" cy="33881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i="0" sz="2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13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3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59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95300" y="2468465"/>
            <a:ext cx="7886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458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  <a:defRPr b="0" i="0" sz="4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95300" y="4792336"/>
            <a:ext cx="7886700" cy="67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1" type="ftr"/>
          </p:nvPr>
        </p:nvSpPr>
        <p:spPr>
          <a:xfrm>
            <a:off x="490384" y="5617914"/>
            <a:ext cx="5348134" cy="869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838200" y="2506662"/>
            <a:ext cx="10515600" cy="3946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1">
            <a:alphaModFix/>
          </a:blip>
          <a:srcRect b="409" l="0" r="134" t="3590"/>
          <a:stretch/>
        </p:blipFill>
        <p:spPr>
          <a:xfrm>
            <a:off x="0" y="-24709"/>
            <a:ext cx="121920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78" name="Google Shape;7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03004"/>
            <a:ext cx="4584904" cy="147099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b47f72c20_7_47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g25b47f72c20_7_47"/>
          <p:cNvSpPr txBox="1"/>
          <p:nvPr>
            <p:ph idx="1" type="body"/>
          </p:nvPr>
        </p:nvSpPr>
        <p:spPr>
          <a:xfrm>
            <a:off x="838200" y="2506662"/>
            <a:ext cx="10515600" cy="3946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6" name="Google Shape;156;g25b47f72c20_7_47"/>
          <p:cNvPicPr preferRelativeResize="0"/>
          <p:nvPr/>
        </p:nvPicPr>
        <p:blipFill rotWithShape="1">
          <a:blip r:embed="rId1">
            <a:alphaModFix/>
          </a:blip>
          <a:srcRect b="408" l="0" r="134" t="3590"/>
          <a:stretch/>
        </p:blipFill>
        <p:spPr>
          <a:xfrm>
            <a:off x="0" y="-24709"/>
            <a:ext cx="121920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157" name="Google Shape;157;g25b47f72c20_7_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03004"/>
            <a:ext cx="4584904" cy="147099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Relationship Id="rId4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"/>
          <p:cNvSpPr txBox="1"/>
          <p:nvPr>
            <p:ph idx="1" type="body"/>
          </p:nvPr>
        </p:nvSpPr>
        <p:spPr>
          <a:xfrm>
            <a:off x="695125" y="4598350"/>
            <a:ext cx="2985300" cy="1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Presentation by: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Krittika Deshwal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Carson Mullen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Sanjana Nayak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Sanjhana Rangaraj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Cassie Ren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"/>
          <p:cNvSpPr txBox="1"/>
          <p:nvPr>
            <p:ph idx="3" type="body"/>
          </p:nvPr>
        </p:nvSpPr>
        <p:spPr>
          <a:xfrm>
            <a:off x="559650" y="1771988"/>
            <a:ext cx="6536400" cy="29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UNDERSTANDING </a:t>
            </a:r>
            <a:endParaRPr/>
          </a:p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TELCO CHURN: </a:t>
            </a:r>
            <a:endParaRPr/>
          </a:p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A DATA DRIVEN ANALYSIS</a:t>
            </a:r>
            <a:endParaRPr/>
          </a:p>
        </p:txBody>
      </p:sp>
      <p:sp>
        <p:nvSpPr>
          <p:cNvPr id="197" name="Google Shape;197;p1"/>
          <p:cNvSpPr txBox="1"/>
          <p:nvPr>
            <p:ph idx="4" type="body"/>
          </p:nvPr>
        </p:nvSpPr>
        <p:spPr>
          <a:xfrm>
            <a:off x="490538" y="574675"/>
            <a:ext cx="3770312" cy="665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July 24,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b47f72b4b_0_791"/>
          <p:cNvSpPr txBox="1"/>
          <p:nvPr/>
        </p:nvSpPr>
        <p:spPr>
          <a:xfrm>
            <a:off x="982950" y="1118700"/>
            <a:ext cx="102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MODELS TESTED</a:t>
            </a:r>
            <a:endParaRPr sz="4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74" name="Google Shape;274;g25b47f72b4b_0_791"/>
          <p:cNvPicPr preferRelativeResize="0"/>
          <p:nvPr/>
        </p:nvPicPr>
        <p:blipFill rotWithShape="1">
          <a:blip r:embed="rId3">
            <a:alphaModFix/>
          </a:blip>
          <a:srcRect b="17551" l="0" r="0" t="17777"/>
          <a:stretch/>
        </p:blipFill>
        <p:spPr>
          <a:xfrm>
            <a:off x="1419712" y="2188725"/>
            <a:ext cx="9352576" cy="403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b3d12019e_1_11"/>
          <p:cNvSpPr txBox="1"/>
          <p:nvPr>
            <p:ph type="title"/>
          </p:nvPr>
        </p:nvSpPr>
        <p:spPr>
          <a:xfrm>
            <a:off x="694050" y="1085847"/>
            <a:ext cx="10515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ROC/AUC CURVE</a:t>
            </a:r>
            <a:endParaRPr/>
          </a:p>
        </p:txBody>
      </p:sp>
      <p:sp>
        <p:nvSpPr>
          <p:cNvPr id="280" name="Google Shape;280;g25b3d12019e_1_11"/>
          <p:cNvSpPr txBox="1"/>
          <p:nvPr/>
        </p:nvSpPr>
        <p:spPr>
          <a:xfrm>
            <a:off x="1182013" y="1933675"/>
            <a:ext cx="3794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/>
              <a:t>Classification Trees</a:t>
            </a:r>
            <a:endParaRPr sz="1800" u="sng"/>
          </a:p>
        </p:txBody>
      </p:sp>
      <p:sp>
        <p:nvSpPr>
          <p:cNvPr id="281" name="Google Shape;281;g25b3d12019e_1_11"/>
          <p:cNvSpPr txBox="1"/>
          <p:nvPr/>
        </p:nvSpPr>
        <p:spPr>
          <a:xfrm>
            <a:off x="7150375" y="1933675"/>
            <a:ext cx="3794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/>
              <a:t>Random Forest</a:t>
            </a:r>
            <a:endParaRPr sz="1800" u="sng"/>
          </a:p>
        </p:txBody>
      </p:sp>
      <p:pic>
        <p:nvPicPr>
          <p:cNvPr id="282" name="Google Shape;282;g25b3d12019e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50" y="2425975"/>
            <a:ext cx="4947354" cy="41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5b3d12019e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904" y="2425975"/>
            <a:ext cx="4947354" cy="41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7b78b0369_8_0"/>
          <p:cNvSpPr txBox="1"/>
          <p:nvPr>
            <p:ph type="title"/>
          </p:nvPr>
        </p:nvSpPr>
        <p:spPr>
          <a:xfrm>
            <a:off x="694050" y="1085847"/>
            <a:ext cx="10515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ROC/AUC CURVE</a:t>
            </a:r>
            <a:endParaRPr/>
          </a:p>
        </p:txBody>
      </p:sp>
      <p:sp>
        <p:nvSpPr>
          <p:cNvPr id="289" name="Google Shape;289;g237b78b0369_8_0"/>
          <p:cNvSpPr txBox="1"/>
          <p:nvPr/>
        </p:nvSpPr>
        <p:spPr>
          <a:xfrm>
            <a:off x="1304825" y="2145488"/>
            <a:ext cx="3794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/>
              <a:t>Boosting</a:t>
            </a:r>
            <a:endParaRPr sz="1800" u="sng"/>
          </a:p>
        </p:txBody>
      </p:sp>
      <p:sp>
        <p:nvSpPr>
          <p:cNvPr id="290" name="Google Shape;290;g237b78b0369_8_0"/>
          <p:cNvSpPr txBox="1"/>
          <p:nvPr/>
        </p:nvSpPr>
        <p:spPr>
          <a:xfrm>
            <a:off x="7415250" y="2145488"/>
            <a:ext cx="3794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/>
              <a:t>Logistic Regression</a:t>
            </a:r>
            <a:endParaRPr sz="1800" u="sng"/>
          </a:p>
        </p:txBody>
      </p:sp>
      <p:pic>
        <p:nvPicPr>
          <p:cNvPr id="291" name="Google Shape;291;g237b78b0369_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289" y="2795825"/>
            <a:ext cx="3964325" cy="330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37b78b0369_8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825" y="2795825"/>
            <a:ext cx="3964325" cy="330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25b47f72c20_4_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2975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5b47f72c20_4_1"/>
          <p:cNvSpPr/>
          <p:nvPr/>
        </p:nvSpPr>
        <p:spPr>
          <a:xfrm>
            <a:off x="-38100" y="944875"/>
            <a:ext cx="12268200" cy="69342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g25b47f72c20_4_1"/>
          <p:cNvSpPr txBox="1"/>
          <p:nvPr/>
        </p:nvSpPr>
        <p:spPr>
          <a:xfrm>
            <a:off x="268750" y="1642773"/>
            <a:ext cx="498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7D10"/>
                </a:solidFill>
                <a:latin typeface="Open Sans"/>
                <a:ea typeface="Open Sans"/>
                <a:cs typeface="Open Sans"/>
                <a:sym typeface="Open Sans"/>
              </a:rPr>
              <a:t>Converting weak learners into strong one’s</a:t>
            </a:r>
            <a:endParaRPr b="0" i="1" sz="1700" u="none" cap="none" strike="noStrike">
              <a:solidFill>
                <a:srgbClr val="FF7D1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g25b47f72c20_4_1"/>
          <p:cNvSpPr/>
          <p:nvPr/>
        </p:nvSpPr>
        <p:spPr>
          <a:xfrm>
            <a:off x="215442" y="1347631"/>
            <a:ext cx="45600" cy="7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g25b47f72c20_4_1"/>
          <p:cNvSpPr txBox="1"/>
          <p:nvPr/>
        </p:nvSpPr>
        <p:spPr>
          <a:xfrm>
            <a:off x="268733" y="984475"/>
            <a:ext cx="803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BOOSTING MODEL</a:t>
            </a:r>
            <a:endParaRPr/>
          </a:p>
        </p:txBody>
      </p:sp>
      <p:grpSp>
        <p:nvGrpSpPr>
          <p:cNvPr id="303" name="Google Shape;303;g25b47f72c20_4_1"/>
          <p:cNvGrpSpPr/>
          <p:nvPr/>
        </p:nvGrpSpPr>
        <p:grpSpPr>
          <a:xfrm>
            <a:off x="0" y="4019550"/>
            <a:ext cx="11976159" cy="2263"/>
            <a:chOff x="0" y="4171950"/>
            <a:chExt cx="11976159" cy="2263"/>
          </a:xfrm>
        </p:grpSpPr>
        <p:cxnSp>
          <p:nvCxnSpPr>
            <p:cNvPr id="304" name="Google Shape;304;g25b47f72c20_4_1"/>
            <p:cNvCxnSpPr/>
            <p:nvPr/>
          </p:nvCxnSpPr>
          <p:spPr>
            <a:xfrm>
              <a:off x="2858607" y="4174213"/>
              <a:ext cx="23109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5" name="Google Shape;305;g25b47f72c20_4_1"/>
            <p:cNvCxnSpPr/>
            <p:nvPr/>
          </p:nvCxnSpPr>
          <p:spPr>
            <a:xfrm>
              <a:off x="6839975" y="4174213"/>
              <a:ext cx="23142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6" name="Google Shape;306;g25b47f72c20_4_1"/>
            <p:cNvCxnSpPr/>
            <p:nvPr/>
          </p:nvCxnSpPr>
          <p:spPr>
            <a:xfrm>
              <a:off x="0" y="4171950"/>
              <a:ext cx="11880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7" name="Google Shape;307;g25b47f72c20_4_1"/>
            <p:cNvCxnSpPr/>
            <p:nvPr/>
          </p:nvCxnSpPr>
          <p:spPr>
            <a:xfrm>
              <a:off x="10878159" y="4174213"/>
              <a:ext cx="10980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8" name="Google Shape;308;g25b47f72c20_4_1"/>
          <p:cNvSpPr/>
          <p:nvPr/>
        </p:nvSpPr>
        <p:spPr>
          <a:xfrm>
            <a:off x="11891592" y="3954780"/>
            <a:ext cx="129600" cy="12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g25b47f72c20_4_1"/>
          <p:cNvSpPr/>
          <p:nvPr/>
        </p:nvSpPr>
        <p:spPr>
          <a:xfrm>
            <a:off x="1766397" y="3838933"/>
            <a:ext cx="470751" cy="365760"/>
          </a:xfrm>
          <a:custGeom>
            <a:rect b="b" l="l" r="r" t="t"/>
            <a:pathLst>
              <a:path extrusionOk="0" h="50" w="64"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8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2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1" y="13"/>
                  <a:pt x="2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2" y="36"/>
                  <a:pt x="2" y="36"/>
                  <a:pt x="2" y="36"/>
                </a:cubicBezTo>
                <a:cubicBezTo>
                  <a:pt x="1" y="36"/>
                  <a:pt x="0" y="35"/>
                  <a:pt x="0" y="3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g25b47f72c20_4_1"/>
          <p:cNvSpPr/>
          <p:nvPr/>
        </p:nvSpPr>
        <p:spPr>
          <a:xfrm>
            <a:off x="5784414" y="3793213"/>
            <a:ext cx="483513" cy="457200"/>
          </a:xfrm>
          <a:custGeom>
            <a:rect b="b" l="l" r="r" t="t"/>
            <a:pathLst>
              <a:path extrusionOk="0" h="64" w="68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g25b47f72c20_4_1"/>
          <p:cNvSpPr/>
          <p:nvPr/>
        </p:nvSpPr>
        <p:spPr>
          <a:xfrm>
            <a:off x="9786792" y="3789403"/>
            <a:ext cx="491774" cy="457200"/>
          </a:xfrm>
          <a:custGeom>
            <a:rect b="b" l="l" r="r" t="t"/>
            <a:pathLst>
              <a:path extrusionOk="0" h="55" w="59">
                <a:moveTo>
                  <a:pt x="59" y="45"/>
                </a:moveTo>
                <a:cubicBezTo>
                  <a:pt x="59" y="45"/>
                  <a:pt x="59" y="46"/>
                  <a:pt x="58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52"/>
                  <a:pt x="50" y="52"/>
                  <a:pt x="50" y="52"/>
                </a:cubicBezTo>
                <a:cubicBezTo>
                  <a:pt x="50" y="54"/>
                  <a:pt x="48" y="55"/>
                  <a:pt x="47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0" y="55"/>
                  <a:pt x="9" y="54"/>
                  <a:pt x="9" y="52"/>
                </a:cubicBezTo>
                <a:cubicBezTo>
                  <a:pt x="9" y="46"/>
                  <a:pt x="9" y="46"/>
                  <a:pt x="9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6"/>
                  <a:pt x="3" y="23"/>
                  <a:pt x="7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4"/>
                  <a:pt x="9" y="4"/>
                  <a:pt x="9" y="4"/>
                </a:cubicBezTo>
                <a:cubicBezTo>
                  <a:pt x="9" y="2"/>
                  <a:pt x="10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1" y="1"/>
                  <a:pt x="42" y="3"/>
                </a:cubicBezTo>
                <a:cubicBezTo>
                  <a:pt x="48" y="8"/>
                  <a:pt x="48" y="8"/>
                  <a:pt x="48" y="8"/>
                </a:cubicBezTo>
                <a:cubicBezTo>
                  <a:pt x="49" y="10"/>
                  <a:pt x="50" y="12"/>
                  <a:pt x="50" y="14"/>
                </a:cubicBezTo>
                <a:cubicBezTo>
                  <a:pt x="50" y="23"/>
                  <a:pt x="50" y="23"/>
                  <a:pt x="50" y="23"/>
                </a:cubicBezTo>
                <a:cubicBezTo>
                  <a:pt x="52" y="23"/>
                  <a:pt x="52" y="23"/>
                  <a:pt x="52" y="23"/>
                </a:cubicBezTo>
                <a:cubicBezTo>
                  <a:pt x="56" y="23"/>
                  <a:pt x="59" y="26"/>
                  <a:pt x="59" y="30"/>
                </a:cubicBezTo>
                <a:lnTo>
                  <a:pt x="59" y="45"/>
                </a:lnTo>
                <a:close/>
                <a:moveTo>
                  <a:pt x="45" y="28"/>
                </a:moveTo>
                <a:cubicBezTo>
                  <a:pt x="45" y="14"/>
                  <a:pt x="45" y="14"/>
                  <a:pt x="4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38" y="14"/>
                  <a:pt x="36" y="13"/>
                  <a:pt x="36" y="11"/>
                </a:cubicBezTo>
                <a:cubicBezTo>
                  <a:pt x="36" y="5"/>
                  <a:pt x="36" y="5"/>
                  <a:pt x="36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28"/>
                  <a:pt x="13" y="28"/>
                  <a:pt x="13" y="28"/>
                </a:cubicBezTo>
                <a:lnTo>
                  <a:pt x="45" y="28"/>
                </a:lnTo>
                <a:close/>
                <a:moveTo>
                  <a:pt x="45" y="51"/>
                </a:moveTo>
                <a:cubicBezTo>
                  <a:pt x="45" y="41"/>
                  <a:pt x="45" y="41"/>
                  <a:pt x="45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51"/>
                  <a:pt x="13" y="51"/>
                  <a:pt x="13" y="51"/>
                </a:cubicBezTo>
                <a:lnTo>
                  <a:pt x="45" y="51"/>
                </a:lnTo>
                <a:close/>
                <a:moveTo>
                  <a:pt x="52" y="28"/>
                </a:moveTo>
                <a:cubicBezTo>
                  <a:pt x="51" y="28"/>
                  <a:pt x="50" y="29"/>
                  <a:pt x="50" y="30"/>
                </a:cubicBezTo>
                <a:cubicBezTo>
                  <a:pt x="50" y="31"/>
                  <a:pt x="51" y="32"/>
                  <a:pt x="52" y="32"/>
                </a:cubicBezTo>
                <a:cubicBezTo>
                  <a:pt x="54" y="32"/>
                  <a:pt x="55" y="31"/>
                  <a:pt x="55" y="30"/>
                </a:cubicBezTo>
                <a:cubicBezTo>
                  <a:pt x="55" y="29"/>
                  <a:pt x="54" y="28"/>
                  <a:pt x="52" y="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g25b47f72c20_4_1"/>
          <p:cNvSpPr txBox="1"/>
          <p:nvPr/>
        </p:nvSpPr>
        <p:spPr>
          <a:xfrm>
            <a:off x="388023" y="2339320"/>
            <a:ext cx="322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HYPERPARAMETER TUNING</a:t>
            </a:r>
            <a:endParaRPr/>
          </a:p>
        </p:txBody>
      </p:sp>
      <p:sp>
        <p:nvSpPr>
          <p:cNvPr id="313" name="Google Shape;313;g25b47f72c20_4_1"/>
          <p:cNvSpPr txBox="1"/>
          <p:nvPr/>
        </p:nvSpPr>
        <p:spPr>
          <a:xfrm>
            <a:off x="4736840" y="2345311"/>
            <a:ext cx="2469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TRAINING THE FINAL MODEL </a:t>
            </a:r>
            <a:endParaRPr/>
          </a:p>
        </p:txBody>
      </p:sp>
      <p:sp>
        <p:nvSpPr>
          <p:cNvPr id="314" name="Google Shape;314;g25b47f72c20_4_1"/>
          <p:cNvSpPr txBox="1"/>
          <p:nvPr/>
        </p:nvSpPr>
        <p:spPr>
          <a:xfrm>
            <a:off x="8573589" y="2345311"/>
            <a:ext cx="288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RELATIVE IMPORTANCE</a:t>
            </a:r>
            <a:endParaRPr/>
          </a:p>
        </p:txBody>
      </p:sp>
      <p:sp>
        <p:nvSpPr>
          <p:cNvPr id="315" name="Google Shape;315;g25b47f72c20_4_1"/>
          <p:cNvSpPr/>
          <p:nvPr/>
        </p:nvSpPr>
        <p:spPr>
          <a:xfrm>
            <a:off x="4677375" y="4662603"/>
            <a:ext cx="28071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EF6E00"/>
                </a:solidFill>
                <a:highlight>
                  <a:srgbClr val="602C00"/>
                </a:highlight>
                <a:latin typeface="Open Sans"/>
                <a:ea typeface="Open Sans"/>
                <a:cs typeface="Open Sans"/>
                <a:sym typeface="Open Sans"/>
              </a:rPr>
              <a:t>BEST HYPERPARAMETERS</a:t>
            </a:r>
            <a:br>
              <a:rPr b="1" i="0" lang="en-US" sz="1600" u="none" cap="none" strike="noStrike">
                <a:solidFill>
                  <a:srgbClr val="EF6E00"/>
                </a:solidFill>
                <a:highlight>
                  <a:srgbClr val="602C00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1600" u="none" cap="none" strike="noStrike">
                <a:solidFill>
                  <a:srgbClr val="EF6E00"/>
                </a:solidFill>
                <a:latin typeface="Open Sans"/>
                <a:ea typeface="Open Sans"/>
                <a:cs typeface="Open Sans"/>
                <a:sym typeface="Open Sans"/>
              </a:rPr>
              <a:t>interaction.depth = 20,                         n.trees = 7000,                         shrinkage = 0.001</a:t>
            </a:r>
            <a:endParaRPr b="1" sz="1600"/>
          </a:p>
        </p:txBody>
      </p:sp>
      <p:sp>
        <p:nvSpPr>
          <p:cNvPr id="316" name="Google Shape;316;g25b47f72c20_4_1"/>
          <p:cNvSpPr/>
          <p:nvPr/>
        </p:nvSpPr>
        <p:spPr>
          <a:xfrm rot="2700000">
            <a:off x="1432781" y="3399984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g25b47f72c20_4_1"/>
          <p:cNvSpPr/>
          <p:nvPr/>
        </p:nvSpPr>
        <p:spPr>
          <a:xfrm rot="2700000">
            <a:off x="5414149" y="3427374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g25b47f72c20_4_1"/>
          <p:cNvSpPr/>
          <p:nvPr/>
        </p:nvSpPr>
        <p:spPr>
          <a:xfrm rot="2700000">
            <a:off x="9425266" y="3427373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Map compass" id="319" name="Google Shape;319;g25b47f72c20_4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0586" y="353341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ty" id="320" name="Google Shape;320;g25b47f72c20_4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8948" y="34975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tical disc" id="321" name="Google Shape;321;g25b47f72c20_4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48588" y="356878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5b47f72c20_4_1"/>
          <p:cNvSpPr txBox="1"/>
          <p:nvPr/>
        </p:nvSpPr>
        <p:spPr>
          <a:xfrm>
            <a:off x="8816000" y="1573825"/>
            <a:ext cx="3075600" cy="52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BE5927"/>
                </a:solidFill>
              </a:rPr>
              <a:t>Accuracy: 80.8%</a:t>
            </a:r>
            <a:endParaRPr b="1" sz="2200">
              <a:solidFill>
                <a:srgbClr val="BE5927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25b47f72c20_4_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8640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5b47f72c20_4_29"/>
          <p:cNvSpPr/>
          <p:nvPr/>
        </p:nvSpPr>
        <p:spPr>
          <a:xfrm>
            <a:off x="0" y="886400"/>
            <a:ext cx="12192000" cy="68580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g25b47f72c20_4_29"/>
          <p:cNvSpPr/>
          <p:nvPr/>
        </p:nvSpPr>
        <p:spPr>
          <a:xfrm>
            <a:off x="649717" y="1489656"/>
            <a:ext cx="45600" cy="7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g25b47f72c20_4_29"/>
          <p:cNvSpPr txBox="1"/>
          <p:nvPr/>
        </p:nvSpPr>
        <p:spPr>
          <a:xfrm>
            <a:off x="649750" y="1799898"/>
            <a:ext cx="498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7D10"/>
                </a:solidFill>
                <a:latin typeface="Open Sans"/>
                <a:ea typeface="Open Sans"/>
                <a:cs typeface="Open Sans"/>
                <a:sym typeface="Open Sans"/>
              </a:rPr>
              <a:t>Converting weak learners into strong one’s</a:t>
            </a:r>
            <a:endParaRPr b="0" i="1" sz="1700" u="none" cap="none" strike="noStrike">
              <a:solidFill>
                <a:srgbClr val="FF7D1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g25b47f72c20_4_29"/>
          <p:cNvSpPr txBox="1"/>
          <p:nvPr/>
        </p:nvSpPr>
        <p:spPr>
          <a:xfrm>
            <a:off x="649733" y="1141600"/>
            <a:ext cx="803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BOOSTING MODEL</a:t>
            </a:r>
            <a:endParaRPr/>
          </a:p>
        </p:txBody>
      </p:sp>
      <p:pic>
        <p:nvPicPr>
          <p:cNvPr id="333" name="Google Shape;333;g25b47f72c20_4_29"/>
          <p:cNvPicPr preferRelativeResize="0"/>
          <p:nvPr/>
        </p:nvPicPr>
        <p:blipFill rotWithShape="1">
          <a:blip r:embed="rId4">
            <a:alphaModFix/>
          </a:blip>
          <a:srcRect b="0" l="0" r="20356" t="0"/>
          <a:stretch/>
        </p:blipFill>
        <p:spPr>
          <a:xfrm>
            <a:off x="3307400" y="2242350"/>
            <a:ext cx="5775802" cy="46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b47f72c20_2_0"/>
          <p:cNvSpPr txBox="1"/>
          <p:nvPr>
            <p:ph type="title"/>
          </p:nvPr>
        </p:nvSpPr>
        <p:spPr>
          <a:xfrm>
            <a:off x="838200" y="6107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LOGISTIC REGRESSION</a:t>
            </a:r>
            <a:endParaRPr/>
          </a:p>
        </p:txBody>
      </p:sp>
      <p:grpSp>
        <p:nvGrpSpPr>
          <p:cNvPr id="339" name="Google Shape;339;g25b47f72c20_2_0"/>
          <p:cNvGrpSpPr/>
          <p:nvPr/>
        </p:nvGrpSpPr>
        <p:grpSpPr>
          <a:xfrm>
            <a:off x="0" y="4400550"/>
            <a:ext cx="11976159" cy="2263"/>
            <a:chOff x="0" y="4171950"/>
            <a:chExt cx="11976159" cy="2263"/>
          </a:xfrm>
        </p:grpSpPr>
        <p:cxnSp>
          <p:nvCxnSpPr>
            <p:cNvPr id="340" name="Google Shape;340;g25b47f72c20_2_0"/>
            <p:cNvCxnSpPr/>
            <p:nvPr/>
          </p:nvCxnSpPr>
          <p:spPr>
            <a:xfrm>
              <a:off x="2858607" y="4174213"/>
              <a:ext cx="23109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g25b47f72c20_2_0"/>
            <p:cNvCxnSpPr/>
            <p:nvPr/>
          </p:nvCxnSpPr>
          <p:spPr>
            <a:xfrm>
              <a:off x="6839975" y="4174213"/>
              <a:ext cx="23142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g25b47f72c20_2_0"/>
            <p:cNvCxnSpPr/>
            <p:nvPr/>
          </p:nvCxnSpPr>
          <p:spPr>
            <a:xfrm>
              <a:off x="0" y="4171950"/>
              <a:ext cx="11880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g25b47f72c20_2_0"/>
            <p:cNvCxnSpPr/>
            <p:nvPr/>
          </p:nvCxnSpPr>
          <p:spPr>
            <a:xfrm>
              <a:off x="10878159" y="4174213"/>
              <a:ext cx="10980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4" name="Google Shape;344;g25b47f72c20_2_0"/>
          <p:cNvSpPr/>
          <p:nvPr/>
        </p:nvSpPr>
        <p:spPr>
          <a:xfrm>
            <a:off x="11891592" y="4335780"/>
            <a:ext cx="129600" cy="12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g25b47f72c20_2_0"/>
          <p:cNvSpPr/>
          <p:nvPr/>
        </p:nvSpPr>
        <p:spPr>
          <a:xfrm>
            <a:off x="1766397" y="4219933"/>
            <a:ext cx="470751" cy="365760"/>
          </a:xfrm>
          <a:custGeom>
            <a:rect b="b" l="l" r="r" t="t"/>
            <a:pathLst>
              <a:path extrusionOk="0" h="50" w="64"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8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2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1" y="13"/>
                  <a:pt x="2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2" y="36"/>
                  <a:pt x="2" y="36"/>
                  <a:pt x="2" y="36"/>
                </a:cubicBezTo>
                <a:cubicBezTo>
                  <a:pt x="1" y="36"/>
                  <a:pt x="0" y="35"/>
                  <a:pt x="0" y="3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g25b47f72c20_2_0"/>
          <p:cNvSpPr/>
          <p:nvPr/>
        </p:nvSpPr>
        <p:spPr>
          <a:xfrm>
            <a:off x="5784414" y="4174213"/>
            <a:ext cx="483513" cy="457200"/>
          </a:xfrm>
          <a:custGeom>
            <a:rect b="b" l="l" r="r" t="t"/>
            <a:pathLst>
              <a:path extrusionOk="0" h="64" w="68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g25b47f72c20_2_0"/>
          <p:cNvSpPr/>
          <p:nvPr/>
        </p:nvSpPr>
        <p:spPr>
          <a:xfrm>
            <a:off x="9786792" y="4170403"/>
            <a:ext cx="491774" cy="457200"/>
          </a:xfrm>
          <a:custGeom>
            <a:rect b="b" l="l" r="r" t="t"/>
            <a:pathLst>
              <a:path extrusionOk="0" h="55" w="59">
                <a:moveTo>
                  <a:pt x="59" y="45"/>
                </a:moveTo>
                <a:cubicBezTo>
                  <a:pt x="59" y="45"/>
                  <a:pt x="59" y="46"/>
                  <a:pt x="58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52"/>
                  <a:pt x="50" y="52"/>
                  <a:pt x="50" y="52"/>
                </a:cubicBezTo>
                <a:cubicBezTo>
                  <a:pt x="50" y="54"/>
                  <a:pt x="48" y="55"/>
                  <a:pt x="47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0" y="55"/>
                  <a:pt x="9" y="54"/>
                  <a:pt x="9" y="52"/>
                </a:cubicBezTo>
                <a:cubicBezTo>
                  <a:pt x="9" y="46"/>
                  <a:pt x="9" y="46"/>
                  <a:pt x="9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6"/>
                  <a:pt x="3" y="23"/>
                  <a:pt x="7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4"/>
                  <a:pt x="9" y="4"/>
                  <a:pt x="9" y="4"/>
                </a:cubicBezTo>
                <a:cubicBezTo>
                  <a:pt x="9" y="2"/>
                  <a:pt x="10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1" y="1"/>
                  <a:pt x="42" y="3"/>
                </a:cubicBezTo>
                <a:cubicBezTo>
                  <a:pt x="48" y="8"/>
                  <a:pt x="48" y="8"/>
                  <a:pt x="48" y="8"/>
                </a:cubicBezTo>
                <a:cubicBezTo>
                  <a:pt x="49" y="10"/>
                  <a:pt x="50" y="12"/>
                  <a:pt x="50" y="14"/>
                </a:cubicBezTo>
                <a:cubicBezTo>
                  <a:pt x="50" y="23"/>
                  <a:pt x="50" y="23"/>
                  <a:pt x="50" y="23"/>
                </a:cubicBezTo>
                <a:cubicBezTo>
                  <a:pt x="52" y="23"/>
                  <a:pt x="52" y="23"/>
                  <a:pt x="52" y="23"/>
                </a:cubicBezTo>
                <a:cubicBezTo>
                  <a:pt x="56" y="23"/>
                  <a:pt x="59" y="26"/>
                  <a:pt x="59" y="30"/>
                </a:cubicBezTo>
                <a:lnTo>
                  <a:pt x="59" y="45"/>
                </a:lnTo>
                <a:close/>
                <a:moveTo>
                  <a:pt x="45" y="28"/>
                </a:moveTo>
                <a:cubicBezTo>
                  <a:pt x="45" y="14"/>
                  <a:pt x="45" y="14"/>
                  <a:pt x="4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38" y="14"/>
                  <a:pt x="36" y="13"/>
                  <a:pt x="36" y="11"/>
                </a:cubicBezTo>
                <a:cubicBezTo>
                  <a:pt x="36" y="5"/>
                  <a:pt x="36" y="5"/>
                  <a:pt x="36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28"/>
                  <a:pt x="13" y="28"/>
                  <a:pt x="13" y="28"/>
                </a:cubicBezTo>
                <a:lnTo>
                  <a:pt x="45" y="28"/>
                </a:lnTo>
                <a:close/>
                <a:moveTo>
                  <a:pt x="45" y="51"/>
                </a:moveTo>
                <a:cubicBezTo>
                  <a:pt x="45" y="41"/>
                  <a:pt x="45" y="41"/>
                  <a:pt x="45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51"/>
                  <a:pt x="13" y="51"/>
                  <a:pt x="13" y="51"/>
                </a:cubicBezTo>
                <a:lnTo>
                  <a:pt x="45" y="51"/>
                </a:lnTo>
                <a:close/>
                <a:moveTo>
                  <a:pt x="52" y="28"/>
                </a:moveTo>
                <a:cubicBezTo>
                  <a:pt x="51" y="28"/>
                  <a:pt x="50" y="29"/>
                  <a:pt x="50" y="30"/>
                </a:cubicBezTo>
                <a:cubicBezTo>
                  <a:pt x="50" y="31"/>
                  <a:pt x="51" y="32"/>
                  <a:pt x="52" y="32"/>
                </a:cubicBezTo>
                <a:cubicBezTo>
                  <a:pt x="54" y="32"/>
                  <a:pt x="55" y="31"/>
                  <a:pt x="55" y="30"/>
                </a:cubicBezTo>
                <a:cubicBezTo>
                  <a:pt x="55" y="29"/>
                  <a:pt x="54" y="28"/>
                  <a:pt x="52" y="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g25b47f72c20_2_0"/>
          <p:cNvSpPr txBox="1"/>
          <p:nvPr/>
        </p:nvSpPr>
        <p:spPr>
          <a:xfrm>
            <a:off x="388023" y="2720320"/>
            <a:ext cx="32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FORWARD SELECTION</a:t>
            </a:r>
            <a:endParaRPr/>
          </a:p>
        </p:txBody>
      </p:sp>
      <p:sp>
        <p:nvSpPr>
          <p:cNvPr id="349" name="Google Shape;349;g25b47f72c20_2_0"/>
          <p:cNvSpPr txBox="1"/>
          <p:nvPr/>
        </p:nvSpPr>
        <p:spPr>
          <a:xfrm>
            <a:off x="4736840" y="2726311"/>
            <a:ext cx="2469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BACKWARD SELECTION</a:t>
            </a:r>
            <a:endParaRPr/>
          </a:p>
        </p:txBody>
      </p:sp>
      <p:sp>
        <p:nvSpPr>
          <p:cNvPr id="350" name="Google Shape;350;g25b47f72c20_2_0"/>
          <p:cNvSpPr txBox="1"/>
          <p:nvPr/>
        </p:nvSpPr>
        <p:spPr>
          <a:xfrm>
            <a:off x="8573589" y="2726311"/>
            <a:ext cx="28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STEPWISE SELECTION</a:t>
            </a:r>
            <a:endParaRPr/>
          </a:p>
        </p:txBody>
      </p:sp>
      <p:sp>
        <p:nvSpPr>
          <p:cNvPr id="351" name="Google Shape;351;g25b47f72c20_2_0"/>
          <p:cNvSpPr/>
          <p:nvPr/>
        </p:nvSpPr>
        <p:spPr>
          <a:xfrm rot="2700000">
            <a:off x="1432781" y="3780984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g25b47f72c20_2_0"/>
          <p:cNvSpPr/>
          <p:nvPr/>
        </p:nvSpPr>
        <p:spPr>
          <a:xfrm rot="2700000">
            <a:off x="5414149" y="3808374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g25b47f72c20_2_0"/>
          <p:cNvSpPr/>
          <p:nvPr/>
        </p:nvSpPr>
        <p:spPr>
          <a:xfrm rot="2700000">
            <a:off x="9425266" y="3808373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" name="Google Shape;354;g25b47f72c2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516" y="3997702"/>
            <a:ext cx="747675" cy="7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5b47f72c2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45766" y="3997689"/>
            <a:ext cx="747675" cy="7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5b47f72c20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2261" y="3985851"/>
            <a:ext cx="833925" cy="83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b47f72c20_11_194"/>
          <p:cNvSpPr txBox="1"/>
          <p:nvPr>
            <p:ph type="title"/>
          </p:nvPr>
        </p:nvSpPr>
        <p:spPr>
          <a:xfrm>
            <a:off x="838200" y="6107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LOGISTIC REGRESSION</a:t>
            </a:r>
            <a:endParaRPr/>
          </a:p>
        </p:txBody>
      </p:sp>
      <p:grpSp>
        <p:nvGrpSpPr>
          <p:cNvPr id="362" name="Google Shape;362;g25b47f72c20_11_194"/>
          <p:cNvGrpSpPr/>
          <p:nvPr/>
        </p:nvGrpSpPr>
        <p:grpSpPr>
          <a:xfrm>
            <a:off x="0" y="4400550"/>
            <a:ext cx="11976159" cy="2263"/>
            <a:chOff x="0" y="4171950"/>
            <a:chExt cx="11976159" cy="2263"/>
          </a:xfrm>
        </p:grpSpPr>
        <p:cxnSp>
          <p:nvCxnSpPr>
            <p:cNvPr id="363" name="Google Shape;363;g25b47f72c20_11_194"/>
            <p:cNvCxnSpPr/>
            <p:nvPr/>
          </p:nvCxnSpPr>
          <p:spPr>
            <a:xfrm>
              <a:off x="2858607" y="4174213"/>
              <a:ext cx="23109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g25b47f72c20_11_194"/>
            <p:cNvCxnSpPr/>
            <p:nvPr/>
          </p:nvCxnSpPr>
          <p:spPr>
            <a:xfrm>
              <a:off x="6839975" y="4174213"/>
              <a:ext cx="23142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g25b47f72c20_11_194"/>
            <p:cNvCxnSpPr/>
            <p:nvPr/>
          </p:nvCxnSpPr>
          <p:spPr>
            <a:xfrm>
              <a:off x="0" y="4171950"/>
              <a:ext cx="11880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6" name="Google Shape;366;g25b47f72c20_11_194"/>
            <p:cNvCxnSpPr/>
            <p:nvPr/>
          </p:nvCxnSpPr>
          <p:spPr>
            <a:xfrm>
              <a:off x="10878159" y="4174213"/>
              <a:ext cx="10980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7" name="Google Shape;367;g25b47f72c20_11_194"/>
          <p:cNvSpPr/>
          <p:nvPr/>
        </p:nvSpPr>
        <p:spPr>
          <a:xfrm>
            <a:off x="1766397" y="4219933"/>
            <a:ext cx="470751" cy="365760"/>
          </a:xfrm>
          <a:custGeom>
            <a:rect b="b" l="l" r="r" t="t"/>
            <a:pathLst>
              <a:path extrusionOk="0" h="50" w="64"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8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2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1" y="13"/>
                  <a:pt x="2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2" y="36"/>
                  <a:pt x="2" y="36"/>
                  <a:pt x="2" y="36"/>
                </a:cubicBezTo>
                <a:cubicBezTo>
                  <a:pt x="1" y="36"/>
                  <a:pt x="0" y="35"/>
                  <a:pt x="0" y="3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g25b47f72c20_11_194"/>
          <p:cNvSpPr/>
          <p:nvPr/>
        </p:nvSpPr>
        <p:spPr>
          <a:xfrm>
            <a:off x="5784414" y="4174213"/>
            <a:ext cx="483513" cy="457200"/>
          </a:xfrm>
          <a:custGeom>
            <a:rect b="b" l="l" r="r" t="t"/>
            <a:pathLst>
              <a:path extrusionOk="0" h="64" w="68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g25b47f72c20_11_194"/>
          <p:cNvSpPr/>
          <p:nvPr/>
        </p:nvSpPr>
        <p:spPr>
          <a:xfrm>
            <a:off x="9786792" y="4170403"/>
            <a:ext cx="491774" cy="457200"/>
          </a:xfrm>
          <a:custGeom>
            <a:rect b="b" l="l" r="r" t="t"/>
            <a:pathLst>
              <a:path extrusionOk="0" h="55" w="59">
                <a:moveTo>
                  <a:pt x="59" y="45"/>
                </a:moveTo>
                <a:cubicBezTo>
                  <a:pt x="59" y="45"/>
                  <a:pt x="59" y="46"/>
                  <a:pt x="58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52"/>
                  <a:pt x="50" y="52"/>
                  <a:pt x="50" y="52"/>
                </a:cubicBezTo>
                <a:cubicBezTo>
                  <a:pt x="50" y="54"/>
                  <a:pt x="48" y="55"/>
                  <a:pt x="47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0" y="55"/>
                  <a:pt x="9" y="54"/>
                  <a:pt x="9" y="52"/>
                </a:cubicBezTo>
                <a:cubicBezTo>
                  <a:pt x="9" y="46"/>
                  <a:pt x="9" y="46"/>
                  <a:pt x="9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6"/>
                  <a:pt x="3" y="23"/>
                  <a:pt x="7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4"/>
                  <a:pt x="9" y="4"/>
                  <a:pt x="9" y="4"/>
                </a:cubicBezTo>
                <a:cubicBezTo>
                  <a:pt x="9" y="2"/>
                  <a:pt x="10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1" y="1"/>
                  <a:pt x="42" y="3"/>
                </a:cubicBezTo>
                <a:cubicBezTo>
                  <a:pt x="48" y="8"/>
                  <a:pt x="48" y="8"/>
                  <a:pt x="48" y="8"/>
                </a:cubicBezTo>
                <a:cubicBezTo>
                  <a:pt x="49" y="10"/>
                  <a:pt x="50" y="12"/>
                  <a:pt x="50" y="14"/>
                </a:cubicBezTo>
                <a:cubicBezTo>
                  <a:pt x="50" y="23"/>
                  <a:pt x="50" y="23"/>
                  <a:pt x="50" y="23"/>
                </a:cubicBezTo>
                <a:cubicBezTo>
                  <a:pt x="52" y="23"/>
                  <a:pt x="52" y="23"/>
                  <a:pt x="52" y="23"/>
                </a:cubicBezTo>
                <a:cubicBezTo>
                  <a:pt x="56" y="23"/>
                  <a:pt x="59" y="26"/>
                  <a:pt x="59" y="30"/>
                </a:cubicBezTo>
                <a:lnTo>
                  <a:pt x="59" y="45"/>
                </a:lnTo>
                <a:close/>
                <a:moveTo>
                  <a:pt x="45" y="28"/>
                </a:moveTo>
                <a:cubicBezTo>
                  <a:pt x="45" y="14"/>
                  <a:pt x="45" y="14"/>
                  <a:pt x="4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38" y="14"/>
                  <a:pt x="36" y="13"/>
                  <a:pt x="36" y="11"/>
                </a:cubicBezTo>
                <a:cubicBezTo>
                  <a:pt x="36" y="5"/>
                  <a:pt x="36" y="5"/>
                  <a:pt x="36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28"/>
                  <a:pt x="13" y="28"/>
                  <a:pt x="13" y="28"/>
                </a:cubicBezTo>
                <a:lnTo>
                  <a:pt x="45" y="28"/>
                </a:lnTo>
                <a:close/>
                <a:moveTo>
                  <a:pt x="45" y="51"/>
                </a:moveTo>
                <a:cubicBezTo>
                  <a:pt x="45" y="41"/>
                  <a:pt x="45" y="41"/>
                  <a:pt x="45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51"/>
                  <a:pt x="13" y="51"/>
                  <a:pt x="13" y="51"/>
                </a:cubicBezTo>
                <a:lnTo>
                  <a:pt x="45" y="51"/>
                </a:lnTo>
                <a:close/>
                <a:moveTo>
                  <a:pt x="52" y="28"/>
                </a:moveTo>
                <a:cubicBezTo>
                  <a:pt x="51" y="28"/>
                  <a:pt x="50" y="29"/>
                  <a:pt x="50" y="30"/>
                </a:cubicBezTo>
                <a:cubicBezTo>
                  <a:pt x="50" y="31"/>
                  <a:pt x="51" y="32"/>
                  <a:pt x="52" y="32"/>
                </a:cubicBezTo>
                <a:cubicBezTo>
                  <a:pt x="54" y="32"/>
                  <a:pt x="55" y="31"/>
                  <a:pt x="55" y="30"/>
                </a:cubicBezTo>
                <a:cubicBezTo>
                  <a:pt x="55" y="29"/>
                  <a:pt x="54" y="28"/>
                  <a:pt x="52" y="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g25b47f72c20_11_194"/>
          <p:cNvSpPr txBox="1"/>
          <p:nvPr/>
        </p:nvSpPr>
        <p:spPr>
          <a:xfrm>
            <a:off x="388023" y="2720320"/>
            <a:ext cx="32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TENURE</a:t>
            </a:r>
            <a:endParaRPr/>
          </a:p>
        </p:txBody>
      </p:sp>
      <p:sp>
        <p:nvSpPr>
          <p:cNvPr id="371" name="Google Shape;371;g25b47f72c20_11_194"/>
          <p:cNvSpPr txBox="1"/>
          <p:nvPr/>
        </p:nvSpPr>
        <p:spPr>
          <a:xfrm>
            <a:off x="4736840" y="2726311"/>
            <a:ext cx="2469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STREAMING MOVIES</a:t>
            </a:r>
            <a:endParaRPr/>
          </a:p>
        </p:txBody>
      </p:sp>
      <p:sp>
        <p:nvSpPr>
          <p:cNvPr id="372" name="Google Shape;372;g25b47f72c20_11_194"/>
          <p:cNvSpPr txBox="1"/>
          <p:nvPr/>
        </p:nvSpPr>
        <p:spPr>
          <a:xfrm>
            <a:off x="8573589" y="2726311"/>
            <a:ext cx="28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PHONE SERVICE</a:t>
            </a:r>
            <a:endParaRPr/>
          </a:p>
        </p:txBody>
      </p:sp>
      <p:sp>
        <p:nvSpPr>
          <p:cNvPr id="373" name="Google Shape;373;g25b47f72c20_11_194"/>
          <p:cNvSpPr/>
          <p:nvPr/>
        </p:nvSpPr>
        <p:spPr>
          <a:xfrm rot="2700000">
            <a:off x="1432781" y="3780984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g25b47f72c20_11_194"/>
          <p:cNvSpPr/>
          <p:nvPr/>
        </p:nvSpPr>
        <p:spPr>
          <a:xfrm rot="2700000">
            <a:off x="5414149" y="3808374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g25b47f72c20_11_194"/>
          <p:cNvSpPr/>
          <p:nvPr/>
        </p:nvSpPr>
        <p:spPr>
          <a:xfrm rot="2700000">
            <a:off x="9425266" y="3808373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g25b47f72c20_11_194"/>
          <p:cNvSpPr txBox="1"/>
          <p:nvPr/>
        </p:nvSpPr>
        <p:spPr>
          <a:xfrm>
            <a:off x="1530900" y="4114375"/>
            <a:ext cx="984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3.31%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77" name="Google Shape;377;g25b47f72c20_11_194"/>
          <p:cNvSpPr txBox="1"/>
          <p:nvPr/>
        </p:nvSpPr>
        <p:spPr>
          <a:xfrm>
            <a:off x="1188150" y="5234150"/>
            <a:ext cx="1670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DECREASE</a:t>
            </a:r>
            <a:endParaRPr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8" name="Google Shape;378;g25b47f72c20_11_194"/>
          <p:cNvSpPr txBox="1"/>
          <p:nvPr/>
        </p:nvSpPr>
        <p:spPr>
          <a:xfrm>
            <a:off x="1188150" y="5472225"/>
            <a:ext cx="1670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 likelihood to churn per month of tenure</a:t>
            </a:r>
            <a:endParaRPr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9" name="Google Shape;379;g25b47f72c20_11_194"/>
          <p:cNvSpPr txBox="1"/>
          <p:nvPr/>
        </p:nvSpPr>
        <p:spPr>
          <a:xfrm>
            <a:off x="5527150" y="4114375"/>
            <a:ext cx="984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33.94%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80" name="Google Shape;380;g25b47f72c20_11_194"/>
          <p:cNvSpPr txBox="1"/>
          <p:nvPr/>
        </p:nvSpPr>
        <p:spPr>
          <a:xfrm>
            <a:off x="5136150" y="5206750"/>
            <a:ext cx="1670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INCREASE</a:t>
            </a:r>
            <a:endParaRPr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1" name="Google Shape;381;g25b47f72c20_11_194"/>
          <p:cNvSpPr txBox="1"/>
          <p:nvPr/>
        </p:nvSpPr>
        <p:spPr>
          <a:xfrm>
            <a:off x="5136150" y="5444825"/>
            <a:ext cx="1670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in likelihood to churn</a:t>
            </a:r>
            <a:endParaRPr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2" name="Google Shape;382;g25b47f72c20_11_194"/>
          <p:cNvSpPr txBox="1"/>
          <p:nvPr/>
        </p:nvSpPr>
        <p:spPr>
          <a:xfrm>
            <a:off x="9536550" y="4114375"/>
            <a:ext cx="984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41.41</a:t>
            </a:r>
            <a:r>
              <a:rPr b="1" lang="en-US" sz="1800">
                <a:solidFill>
                  <a:schemeClr val="lt1"/>
                </a:solidFill>
              </a:rPr>
              <a:t>%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83" name="Google Shape;383;g25b47f72c20_11_194"/>
          <p:cNvSpPr txBox="1"/>
          <p:nvPr/>
        </p:nvSpPr>
        <p:spPr>
          <a:xfrm>
            <a:off x="9197488" y="5206738"/>
            <a:ext cx="1670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Arial Black"/>
                <a:ea typeface="Arial Black"/>
                <a:cs typeface="Arial Black"/>
                <a:sym typeface="Arial Black"/>
              </a:rPr>
              <a:t>DECREASE</a:t>
            </a:r>
            <a:endParaRPr>
              <a:solidFill>
                <a:schemeClr val="accent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4" name="Google Shape;384;g25b47f72c20_11_194"/>
          <p:cNvSpPr txBox="1"/>
          <p:nvPr/>
        </p:nvSpPr>
        <p:spPr>
          <a:xfrm>
            <a:off x="9197488" y="5444813"/>
            <a:ext cx="1670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Arial Black"/>
                <a:ea typeface="Arial Black"/>
                <a:cs typeface="Arial Black"/>
                <a:sym typeface="Arial Black"/>
              </a:rPr>
              <a:t>in likelihood to churn</a:t>
            </a:r>
            <a:endParaRPr>
              <a:solidFill>
                <a:schemeClr val="accent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37b78b0369_2_7"/>
          <p:cNvSpPr txBox="1"/>
          <p:nvPr>
            <p:ph type="title"/>
          </p:nvPr>
        </p:nvSpPr>
        <p:spPr>
          <a:xfrm>
            <a:off x="-80275" y="736000"/>
            <a:ext cx="4951500" cy="33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 </a:t>
            </a:r>
            <a:r>
              <a:rPr lang="en-US" sz="4800"/>
              <a:t>IMPLEMENT</a:t>
            </a:r>
            <a:endParaRPr sz="4800"/>
          </a:p>
        </p:txBody>
      </p:sp>
      <p:sp>
        <p:nvSpPr>
          <p:cNvPr id="390" name="Google Shape;390;g237b78b0369_2_7"/>
          <p:cNvSpPr/>
          <p:nvPr/>
        </p:nvSpPr>
        <p:spPr>
          <a:xfrm>
            <a:off x="4648200" y="0"/>
            <a:ext cx="7543800" cy="6858000"/>
          </a:xfrm>
          <a:prstGeom prst="rect">
            <a:avLst/>
          </a:prstGeom>
          <a:solidFill>
            <a:srgbClr val="9A3D00">
              <a:alpha val="4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b47f72c20_11_6"/>
          <p:cNvSpPr txBox="1"/>
          <p:nvPr>
            <p:ph type="title"/>
          </p:nvPr>
        </p:nvSpPr>
        <p:spPr>
          <a:xfrm>
            <a:off x="838200" y="6107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APPLIED CONFUSION MATRIX</a:t>
            </a:r>
            <a:endParaRPr/>
          </a:p>
        </p:txBody>
      </p:sp>
      <p:grpSp>
        <p:nvGrpSpPr>
          <p:cNvPr id="396" name="Google Shape;396;g25b47f72c20_11_6"/>
          <p:cNvGrpSpPr/>
          <p:nvPr/>
        </p:nvGrpSpPr>
        <p:grpSpPr>
          <a:xfrm>
            <a:off x="959799" y="2290498"/>
            <a:ext cx="10272421" cy="3971771"/>
            <a:chOff x="662950" y="1464608"/>
            <a:chExt cx="4086249" cy="3023117"/>
          </a:xfrm>
        </p:grpSpPr>
        <p:sp>
          <p:nvSpPr>
            <p:cNvPr id="397" name="Google Shape;397;g25b47f72c20_11_6"/>
            <p:cNvSpPr txBox="1"/>
            <p:nvPr/>
          </p:nvSpPr>
          <p:spPr>
            <a:xfrm rot="-5400000">
              <a:off x="205450" y="3678925"/>
              <a:ext cx="12663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Actual No Churn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8" name="Google Shape;398;g25b47f72c20_11_6"/>
            <p:cNvSpPr txBox="1"/>
            <p:nvPr/>
          </p:nvSpPr>
          <p:spPr>
            <a:xfrm rot="-5400000">
              <a:off x="212050" y="2343016"/>
              <a:ext cx="12531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Actual Churn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g25b47f72c20_11_6"/>
            <p:cNvSpPr txBox="1"/>
            <p:nvPr/>
          </p:nvSpPr>
          <p:spPr>
            <a:xfrm>
              <a:off x="1086300" y="1464608"/>
              <a:ext cx="17892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Predicted Churn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g25b47f72c20_11_6"/>
            <p:cNvSpPr txBox="1"/>
            <p:nvPr/>
          </p:nvSpPr>
          <p:spPr>
            <a:xfrm>
              <a:off x="2955850" y="1464620"/>
              <a:ext cx="17892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Predicted No Churn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g25b47f72c20_11_6"/>
            <p:cNvSpPr txBox="1"/>
            <p:nvPr/>
          </p:nvSpPr>
          <p:spPr>
            <a:xfrm>
              <a:off x="1086300" y="3218400"/>
              <a:ext cx="1789200" cy="1266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Unexpected Retention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g25b47f72c20_11_6"/>
            <p:cNvSpPr txBox="1"/>
            <p:nvPr/>
          </p:nvSpPr>
          <p:spPr>
            <a:xfrm>
              <a:off x="1090450" y="1892125"/>
              <a:ext cx="1789200" cy="1253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Expected Loss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3" name="Google Shape;403;g25b47f72c20_11_6"/>
            <p:cNvSpPr txBox="1"/>
            <p:nvPr/>
          </p:nvSpPr>
          <p:spPr>
            <a:xfrm>
              <a:off x="2959999" y="3218404"/>
              <a:ext cx="1789200" cy="12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Expected Retention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g25b47f72c20_11_6"/>
            <p:cNvSpPr txBox="1"/>
            <p:nvPr/>
          </p:nvSpPr>
          <p:spPr>
            <a:xfrm>
              <a:off x="2959997" y="1892131"/>
              <a:ext cx="1789200" cy="1253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Unexpected Loss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b47f72c20_11_72"/>
          <p:cNvSpPr txBox="1"/>
          <p:nvPr>
            <p:ph type="title"/>
          </p:nvPr>
        </p:nvSpPr>
        <p:spPr>
          <a:xfrm>
            <a:off x="838200" y="6107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APPLIED CONFUSION MATRIX</a:t>
            </a:r>
            <a:endParaRPr/>
          </a:p>
        </p:txBody>
      </p:sp>
      <p:grpSp>
        <p:nvGrpSpPr>
          <p:cNvPr id="410" name="Google Shape;410;g25b47f72c20_11_72"/>
          <p:cNvGrpSpPr/>
          <p:nvPr/>
        </p:nvGrpSpPr>
        <p:grpSpPr>
          <a:xfrm>
            <a:off x="959799" y="2290498"/>
            <a:ext cx="10272421" cy="3971771"/>
            <a:chOff x="662950" y="1464608"/>
            <a:chExt cx="4086249" cy="3023117"/>
          </a:xfrm>
        </p:grpSpPr>
        <p:sp>
          <p:nvSpPr>
            <p:cNvPr id="411" name="Google Shape;411;g25b47f72c20_11_72"/>
            <p:cNvSpPr txBox="1"/>
            <p:nvPr/>
          </p:nvSpPr>
          <p:spPr>
            <a:xfrm rot="-5400000">
              <a:off x="205450" y="3678925"/>
              <a:ext cx="12663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Actual No Churn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g25b47f72c20_11_72"/>
            <p:cNvSpPr txBox="1"/>
            <p:nvPr/>
          </p:nvSpPr>
          <p:spPr>
            <a:xfrm rot="-5400000">
              <a:off x="212050" y="2343016"/>
              <a:ext cx="12531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Actual Churn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g25b47f72c20_11_72"/>
            <p:cNvSpPr txBox="1"/>
            <p:nvPr/>
          </p:nvSpPr>
          <p:spPr>
            <a:xfrm>
              <a:off x="1086300" y="1464608"/>
              <a:ext cx="17892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Predicted Churn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g25b47f72c20_11_72"/>
            <p:cNvSpPr txBox="1"/>
            <p:nvPr/>
          </p:nvSpPr>
          <p:spPr>
            <a:xfrm>
              <a:off x="2955850" y="1464620"/>
              <a:ext cx="17892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Predicted No Churn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g25b47f72c20_11_72"/>
            <p:cNvSpPr txBox="1"/>
            <p:nvPr/>
          </p:nvSpPr>
          <p:spPr>
            <a:xfrm>
              <a:off x="1086300" y="3218400"/>
              <a:ext cx="1789200" cy="1266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Will intervene, keep customer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g25b47f72c20_11_72"/>
            <p:cNvSpPr txBox="1"/>
            <p:nvPr/>
          </p:nvSpPr>
          <p:spPr>
            <a:xfrm>
              <a:off x="1090450" y="1892125"/>
              <a:ext cx="1789200" cy="1253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Intervene on outgoing customer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g25b47f72c20_11_72"/>
            <p:cNvSpPr txBox="1"/>
            <p:nvPr/>
          </p:nvSpPr>
          <p:spPr>
            <a:xfrm>
              <a:off x="2959999" y="3218404"/>
              <a:ext cx="1789200" cy="12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 intervention, keep customer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g25b47f72c20_11_72"/>
            <p:cNvSpPr txBox="1"/>
            <p:nvPr/>
          </p:nvSpPr>
          <p:spPr>
            <a:xfrm>
              <a:off x="2959997" y="1892131"/>
              <a:ext cx="1789200" cy="1253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 intervention, lose customer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b47f72c20_7_84"/>
          <p:cNvSpPr/>
          <p:nvPr/>
        </p:nvSpPr>
        <p:spPr>
          <a:xfrm>
            <a:off x="1292724" y="1771616"/>
            <a:ext cx="101100" cy="44157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0" u="none" cap="none" strike="noStrike">
              <a:solidFill>
                <a:schemeClr val="lt1"/>
              </a:solidFill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</p:txBody>
      </p:sp>
      <p:sp>
        <p:nvSpPr>
          <p:cNvPr id="203" name="Google Shape;203;g25b47f72c20_7_84"/>
          <p:cNvSpPr/>
          <p:nvPr/>
        </p:nvSpPr>
        <p:spPr>
          <a:xfrm>
            <a:off x="6620091" y="1771616"/>
            <a:ext cx="101100" cy="44157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0" u="none" cap="none" strike="noStrike">
              <a:solidFill>
                <a:schemeClr val="lt1"/>
              </a:solidFill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</p:txBody>
      </p:sp>
      <p:sp>
        <p:nvSpPr>
          <p:cNvPr id="204" name="Google Shape;204;g25b47f72c20_7_84"/>
          <p:cNvSpPr txBox="1"/>
          <p:nvPr/>
        </p:nvSpPr>
        <p:spPr>
          <a:xfrm>
            <a:off x="1777026" y="1912842"/>
            <a:ext cx="56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5" name="Google Shape;205;g25b47f72c20_7_84"/>
          <p:cNvSpPr txBox="1"/>
          <p:nvPr/>
        </p:nvSpPr>
        <p:spPr>
          <a:xfrm>
            <a:off x="2282524" y="2139843"/>
            <a:ext cx="298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OBJECTIVE OF THE STUDY</a:t>
            </a:r>
            <a:endParaRPr/>
          </a:p>
        </p:txBody>
      </p:sp>
      <p:sp>
        <p:nvSpPr>
          <p:cNvPr id="206" name="Google Shape;206;g25b47f72c20_7_84"/>
          <p:cNvSpPr txBox="1"/>
          <p:nvPr/>
        </p:nvSpPr>
        <p:spPr>
          <a:xfrm>
            <a:off x="2330998" y="2546090"/>
            <a:ext cx="326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7" name="Google Shape;207;g25b47f72c20_7_84"/>
          <p:cNvSpPr txBox="1"/>
          <p:nvPr/>
        </p:nvSpPr>
        <p:spPr>
          <a:xfrm>
            <a:off x="7104393" y="1912842"/>
            <a:ext cx="56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rPr>
              <a:t>4</a:t>
            </a:r>
            <a:endParaRPr/>
          </a:p>
        </p:txBody>
      </p:sp>
      <p:sp>
        <p:nvSpPr>
          <p:cNvPr id="208" name="Google Shape;208;g25b47f72c20_7_84"/>
          <p:cNvSpPr txBox="1"/>
          <p:nvPr/>
        </p:nvSpPr>
        <p:spPr>
          <a:xfrm>
            <a:off x="7609891" y="2139843"/>
            <a:ext cx="377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INTERPRETATION OF RESULTS</a:t>
            </a:r>
            <a:endParaRPr/>
          </a:p>
        </p:txBody>
      </p:sp>
      <p:sp>
        <p:nvSpPr>
          <p:cNvPr id="209" name="Google Shape;209;g25b47f72c20_7_84"/>
          <p:cNvSpPr txBox="1"/>
          <p:nvPr/>
        </p:nvSpPr>
        <p:spPr>
          <a:xfrm>
            <a:off x="7686091" y="2546090"/>
            <a:ext cx="326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STRATEGIES &amp; IMPLEMENTATION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" name="Google Shape;210;g25b47f72c20_7_84"/>
          <p:cNvSpPr txBox="1"/>
          <p:nvPr/>
        </p:nvSpPr>
        <p:spPr>
          <a:xfrm>
            <a:off x="1777026" y="3445340"/>
            <a:ext cx="56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/>
          </a:p>
        </p:txBody>
      </p:sp>
      <p:sp>
        <p:nvSpPr>
          <p:cNvPr id="211" name="Google Shape;211;g25b47f72c20_7_84"/>
          <p:cNvSpPr txBox="1"/>
          <p:nvPr/>
        </p:nvSpPr>
        <p:spPr>
          <a:xfrm>
            <a:off x="2282524" y="3672341"/>
            <a:ext cx="39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EXPLORATORY DATA ANALYSIS</a:t>
            </a:r>
            <a:endParaRPr/>
          </a:p>
        </p:txBody>
      </p:sp>
      <p:sp>
        <p:nvSpPr>
          <p:cNvPr id="212" name="Google Shape;212;g25b47f72c20_7_84"/>
          <p:cNvSpPr txBox="1"/>
          <p:nvPr/>
        </p:nvSpPr>
        <p:spPr>
          <a:xfrm>
            <a:off x="2331000" y="4078600"/>
            <a:ext cx="3777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 IMPORTANCE &amp; CORRELATION</a:t>
            </a:r>
            <a:endParaRPr/>
          </a:p>
        </p:txBody>
      </p:sp>
      <p:sp>
        <p:nvSpPr>
          <p:cNvPr id="213" name="Google Shape;213;g25b47f72c20_7_84"/>
          <p:cNvSpPr txBox="1"/>
          <p:nvPr/>
        </p:nvSpPr>
        <p:spPr>
          <a:xfrm>
            <a:off x="7104393" y="3445340"/>
            <a:ext cx="56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rPr>
              <a:t>5</a:t>
            </a:r>
            <a:endParaRPr/>
          </a:p>
        </p:txBody>
      </p:sp>
      <p:sp>
        <p:nvSpPr>
          <p:cNvPr id="214" name="Google Shape;214;g25b47f72c20_7_84"/>
          <p:cNvSpPr txBox="1"/>
          <p:nvPr/>
        </p:nvSpPr>
        <p:spPr>
          <a:xfrm>
            <a:off x="7609892" y="3672341"/>
            <a:ext cx="177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CONCLUSION</a:t>
            </a:r>
            <a:endParaRPr/>
          </a:p>
        </p:txBody>
      </p:sp>
      <p:sp>
        <p:nvSpPr>
          <p:cNvPr id="215" name="Google Shape;215;g25b47f72c20_7_84"/>
          <p:cNvSpPr txBox="1"/>
          <p:nvPr/>
        </p:nvSpPr>
        <p:spPr>
          <a:xfrm>
            <a:off x="7686091" y="4078588"/>
            <a:ext cx="326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ENABLING BUSINESS IMPACT</a:t>
            </a:r>
            <a:endParaRPr/>
          </a:p>
        </p:txBody>
      </p:sp>
      <p:sp>
        <p:nvSpPr>
          <p:cNvPr id="216" name="Google Shape;216;g25b47f72c20_7_84"/>
          <p:cNvSpPr txBox="1"/>
          <p:nvPr/>
        </p:nvSpPr>
        <p:spPr>
          <a:xfrm>
            <a:off x="1777026" y="4977839"/>
            <a:ext cx="56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/>
          </a:p>
        </p:txBody>
      </p:sp>
      <p:sp>
        <p:nvSpPr>
          <p:cNvPr id="217" name="Google Shape;217;g25b47f72c20_7_84"/>
          <p:cNvSpPr txBox="1"/>
          <p:nvPr/>
        </p:nvSpPr>
        <p:spPr>
          <a:xfrm>
            <a:off x="2282524" y="5204840"/>
            <a:ext cx="411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STATISTICAL MODELS EMPLOYED</a:t>
            </a:r>
            <a:endParaRPr/>
          </a:p>
        </p:txBody>
      </p:sp>
      <p:sp>
        <p:nvSpPr>
          <p:cNvPr id="218" name="Google Shape;218;g25b47f72c20_7_84"/>
          <p:cNvSpPr txBox="1"/>
          <p:nvPr/>
        </p:nvSpPr>
        <p:spPr>
          <a:xfrm>
            <a:off x="2330998" y="5611087"/>
            <a:ext cx="326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MEASURES OF SUCCESS AND MODEL COMPARISON</a:t>
            </a:r>
            <a:endParaRPr/>
          </a:p>
        </p:txBody>
      </p:sp>
      <p:sp>
        <p:nvSpPr>
          <p:cNvPr id="219" name="Google Shape;219;g25b47f72c20_7_84"/>
          <p:cNvSpPr txBox="1"/>
          <p:nvPr/>
        </p:nvSpPr>
        <p:spPr>
          <a:xfrm>
            <a:off x="7104393" y="4977839"/>
            <a:ext cx="56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rPr>
              <a:t>6</a:t>
            </a:r>
            <a:endParaRPr/>
          </a:p>
        </p:txBody>
      </p:sp>
      <p:sp>
        <p:nvSpPr>
          <p:cNvPr id="220" name="Google Shape;220;g25b47f72c20_7_84"/>
          <p:cNvSpPr txBox="1"/>
          <p:nvPr/>
        </p:nvSpPr>
        <p:spPr>
          <a:xfrm>
            <a:off x="7609892" y="5204840"/>
            <a:ext cx="74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5b47f72c20_11_85"/>
          <p:cNvSpPr txBox="1"/>
          <p:nvPr>
            <p:ph type="title"/>
          </p:nvPr>
        </p:nvSpPr>
        <p:spPr>
          <a:xfrm>
            <a:off x="838200" y="6107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APPLIED CONFUSION MATRIX</a:t>
            </a:r>
            <a:endParaRPr/>
          </a:p>
        </p:txBody>
      </p:sp>
      <p:grpSp>
        <p:nvGrpSpPr>
          <p:cNvPr id="424" name="Google Shape;424;g25b47f72c20_11_85"/>
          <p:cNvGrpSpPr/>
          <p:nvPr/>
        </p:nvGrpSpPr>
        <p:grpSpPr>
          <a:xfrm>
            <a:off x="959799" y="2290498"/>
            <a:ext cx="10272421" cy="3971771"/>
            <a:chOff x="662950" y="1464608"/>
            <a:chExt cx="4086249" cy="3023117"/>
          </a:xfrm>
        </p:grpSpPr>
        <p:sp>
          <p:nvSpPr>
            <p:cNvPr id="425" name="Google Shape;425;g25b47f72c20_11_85"/>
            <p:cNvSpPr txBox="1"/>
            <p:nvPr/>
          </p:nvSpPr>
          <p:spPr>
            <a:xfrm rot="-5400000">
              <a:off x="205450" y="3678925"/>
              <a:ext cx="12663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Actual No Churn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g25b47f72c20_11_85"/>
            <p:cNvSpPr txBox="1"/>
            <p:nvPr/>
          </p:nvSpPr>
          <p:spPr>
            <a:xfrm rot="-5400000">
              <a:off x="212050" y="2343016"/>
              <a:ext cx="12531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Actual Churn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7" name="Google Shape;427;g25b47f72c20_11_85"/>
            <p:cNvSpPr txBox="1"/>
            <p:nvPr/>
          </p:nvSpPr>
          <p:spPr>
            <a:xfrm>
              <a:off x="1086300" y="1464608"/>
              <a:ext cx="17892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Predicted Churn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8" name="Google Shape;428;g25b47f72c20_11_85"/>
            <p:cNvSpPr txBox="1"/>
            <p:nvPr/>
          </p:nvSpPr>
          <p:spPr>
            <a:xfrm>
              <a:off x="2955850" y="1464620"/>
              <a:ext cx="17892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Predicted No Churn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g25b47f72c20_11_85"/>
            <p:cNvSpPr txBox="1"/>
            <p:nvPr/>
          </p:nvSpPr>
          <p:spPr>
            <a:xfrm>
              <a:off x="1086300" y="3218400"/>
              <a:ext cx="1789200" cy="1266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Change in Profit = -Intervention Expenses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0" name="Google Shape;430;g25b47f72c20_11_85"/>
            <p:cNvSpPr txBox="1"/>
            <p:nvPr/>
          </p:nvSpPr>
          <p:spPr>
            <a:xfrm>
              <a:off x="1090450" y="1892125"/>
              <a:ext cx="1789200" cy="1253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Change in Profit = Regained Revenue - Intervention Expenses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g25b47f72c20_11_85"/>
            <p:cNvSpPr txBox="1"/>
            <p:nvPr/>
          </p:nvSpPr>
          <p:spPr>
            <a:xfrm>
              <a:off x="2959999" y="3218404"/>
              <a:ext cx="1789200" cy="12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Change in Profit = 0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2" name="Google Shape;432;g25b47f72c20_11_85"/>
            <p:cNvSpPr txBox="1"/>
            <p:nvPr/>
          </p:nvSpPr>
          <p:spPr>
            <a:xfrm>
              <a:off x="2959997" y="1892131"/>
              <a:ext cx="1789200" cy="1253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Change in Profit = -Revenue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b47f72c20_11_45"/>
          <p:cNvSpPr txBox="1"/>
          <p:nvPr>
            <p:ph type="title"/>
          </p:nvPr>
        </p:nvSpPr>
        <p:spPr>
          <a:xfrm>
            <a:off x="838200" y="6107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OPTIMAL THRESHOLD</a:t>
            </a:r>
            <a:endParaRPr/>
          </a:p>
        </p:txBody>
      </p:sp>
      <p:grpSp>
        <p:nvGrpSpPr>
          <p:cNvPr id="438" name="Google Shape;438;g25b47f72c20_11_45"/>
          <p:cNvGrpSpPr/>
          <p:nvPr/>
        </p:nvGrpSpPr>
        <p:grpSpPr>
          <a:xfrm>
            <a:off x="838169" y="2052523"/>
            <a:ext cx="5243883" cy="1981049"/>
            <a:chOff x="662950" y="1464608"/>
            <a:chExt cx="4086249" cy="3023117"/>
          </a:xfrm>
        </p:grpSpPr>
        <p:sp>
          <p:nvSpPr>
            <p:cNvPr id="439" name="Google Shape;439;g25b47f72c20_11_45"/>
            <p:cNvSpPr txBox="1"/>
            <p:nvPr/>
          </p:nvSpPr>
          <p:spPr>
            <a:xfrm rot="-5400000">
              <a:off x="205450" y="3678925"/>
              <a:ext cx="12663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Actual No Churn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0" name="Google Shape;440;g25b47f72c20_11_45"/>
            <p:cNvSpPr txBox="1"/>
            <p:nvPr/>
          </p:nvSpPr>
          <p:spPr>
            <a:xfrm rot="-5400000">
              <a:off x="212050" y="2343016"/>
              <a:ext cx="12531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Actual Churn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1" name="Google Shape;441;g25b47f72c20_11_45"/>
            <p:cNvSpPr txBox="1"/>
            <p:nvPr/>
          </p:nvSpPr>
          <p:spPr>
            <a:xfrm>
              <a:off x="1086300" y="1464608"/>
              <a:ext cx="17892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Predicted Churn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2" name="Google Shape;442;g25b47f72c20_11_45"/>
            <p:cNvSpPr txBox="1"/>
            <p:nvPr/>
          </p:nvSpPr>
          <p:spPr>
            <a:xfrm>
              <a:off x="2955850" y="1464620"/>
              <a:ext cx="1789200" cy="351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Predicted No Churn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3" name="Google Shape;443;g25b47f72c20_11_45"/>
            <p:cNvSpPr txBox="1"/>
            <p:nvPr/>
          </p:nvSpPr>
          <p:spPr>
            <a:xfrm>
              <a:off x="1086300" y="3218400"/>
              <a:ext cx="1789200" cy="1266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334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g25b47f72c20_11_45"/>
            <p:cNvSpPr txBox="1"/>
            <p:nvPr/>
          </p:nvSpPr>
          <p:spPr>
            <a:xfrm>
              <a:off x="1090450" y="1892125"/>
              <a:ext cx="1789200" cy="1253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429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5" name="Google Shape;445;g25b47f72c20_11_45"/>
            <p:cNvSpPr txBox="1"/>
            <p:nvPr/>
          </p:nvSpPr>
          <p:spPr>
            <a:xfrm>
              <a:off x="2959999" y="3218404"/>
              <a:ext cx="1789200" cy="12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1215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6" name="Google Shape;446;g25b47f72c20_11_45"/>
            <p:cNvSpPr txBox="1"/>
            <p:nvPr/>
          </p:nvSpPr>
          <p:spPr>
            <a:xfrm>
              <a:off x="2959997" y="1892131"/>
              <a:ext cx="1789200" cy="1253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131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447" name="Google Shape;447;g25b47f72c20_11_45"/>
          <p:cNvGraphicFramePr/>
          <p:nvPr/>
        </p:nvGraphicFramePr>
        <p:xfrm>
          <a:off x="876163" y="438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{CD78EFE5-E914-43D9-B3FF-F3853D178254}</a:tableStyleId>
              </a:tblPr>
              <a:tblGrid>
                <a:gridCol w="2583950"/>
                <a:gridCol w="2583950"/>
              </a:tblGrid>
              <a:tr h="34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Measure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Value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Sensitivity (TPR)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0.7661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Specificity (TNR)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0.7844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Ideal Threshold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0.3092 (train)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Savings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</a:t>
                      </a:r>
                      <a:r>
                        <a:rPr lang="en-US"/>
                        <a:t>4540.51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8" name="Google Shape;448;g25b47f72c20_1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775" y="2052536"/>
            <a:ext cx="5167900" cy="4311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"/>
          <p:cNvSpPr txBox="1"/>
          <p:nvPr>
            <p:ph type="title"/>
          </p:nvPr>
        </p:nvSpPr>
        <p:spPr>
          <a:xfrm>
            <a:off x="2872408" y="1372734"/>
            <a:ext cx="8481391" cy="4112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7b78b0369_5_1"/>
          <p:cNvSpPr txBox="1"/>
          <p:nvPr>
            <p:ph type="title"/>
          </p:nvPr>
        </p:nvSpPr>
        <p:spPr>
          <a:xfrm>
            <a:off x="62350" y="1262475"/>
            <a:ext cx="4726800" cy="43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OBJECTIVE OF THE STUDY</a:t>
            </a:r>
            <a:endParaRPr sz="4800"/>
          </a:p>
        </p:txBody>
      </p:sp>
      <p:sp>
        <p:nvSpPr>
          <p:cNvPr id="226" name="Google Shape;226;g237b78b0369_5_1"/>
          <p:cNvSpPr/>
          <p:nvPr/>
        </p:nvSpPr>
        <p:spPr>
          <a:xfrm>
            <a:off x="4871100" y="0"/>
            <a:ext cx="7320900" cy="6858000"/>
          </a:xfrm>
          <a:prstGeom prst="rect">
            <a:avLst/>
          </a:prstGeom>
          <a:solidFill>
            <a:srgbClr val="9A3D00">
              <a:alpha val="4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37b78b0369_5_1"/>
          <p:cNvSpPr txBox="1"/>
          <p:nvPr>
            <p:ph type="title"/>
          </p:nvPr>
        </p:nvSpPr>
        <p:spPr>
          <a:xfrm>
            <a:off x="5023500" y="1193200"/>
            <a:ext cx="7143300" cy="43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200">
                <a:solidFill>
                  <a:srgbClr val="602C00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What’s causing this telcom company to lose customers?</a:t>
            </a:r>
            <a:endParaRPr sz="4200">
              <a:solidFill>
                <a:srgbClr val="602C00"/>
              </a:solidFill>
              <a:highlight>
                <a:schemeClr val="l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4200">
              <a:solidFill>
                <a:srgbClr val="602C00"/>
              </a:solidFill>
              <a:highlight>
                <a:schemeClr val="l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200">
                <a:solidFill>
                  <a:srgbClr val="602C00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What can they do about it?</a:t>
            </a:r>
            <a:endParaRPr sz="4800">
              <a:highlight>
                <a:schemeClr val="lt1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b47f72c20_3_31"/>
          <p:cNvSpPr txBox="1"/>
          <p:nvPr>
            <p:ph type="title"/>
          </p:nvPr>
        </p:nvSpPr>
        <p:spPr>
          <a:xfrm>
            <a:off x="0" y="736000"/>
            <a:ext cx="5448000" cy="43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EXPLORATORY DATA ANALYSIS</a:t>
            </a:r>
            <a:endParaRPr sz="4800"/>
          </a:p>
        </p:txBody>
      </p:sp>
      <p:sp>
        <p:nvSpPr>
          <p:cNvPr id="233" name="Google Shape;233;g25b47f72c20_3_31"/>
          <p:cNvSpPr/>
          <p:nvPr/>
        </p:nvSpPr>
        <p:spPr>
          <a:xfrm>
            <a:off x="4871100" y="0"/>
            <a:ext cx="7320900" cy="6858000"/>
          </a:xfrm>
          <a:prstGeom prst="rect">
            <a:avLst/>
          </a:prstGeom>
          <a:solidFill>
            <a:srgbClr val="9A3D00">
              <a:alpha val="4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"/>
          <p:cNvSpPr txBox="1"/>
          <p:nvPr>
            <p:ph type="title"/>
          </p:nvPr>
        </p:nvSpPr>
        <p:spPr>
          <a:xfrm>
            <a:off x="838200" y="1026354"/>
            <a:ext cx="10515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TELECOM CHURN DATASET</a:t>
            </a:r>
            <a:endParaRPr/>
          </a:p>
        </p:txBody>
      </p:sp>
      <p:pic>
        <p:nvPicPr>
          <p:cNvPr id="239" name="Google Shape;239;p6"/>
          <p:cNvPicPr preferRelativeResize="0"/>
          <p:nvPr/>
        </p:nvPicPr>
        <p:blipFill rotWithShape="1">
          <a:blip r:embed="rId3">
            <a:alphaModFix/>
          </a:blip>
          <a:srcRect b="0" l="0" r="0" t="15754"/>
          <a:stretch/>
        </p:blipFill>
        <p:spPr>
          <a:xfrm>
            <a:off x="2423985" y="2016750"/>
            <a:ext cx="7344015" cy="46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>
            <p:ph type="title"/>
          </p:nvPr>
        </p:nvSpPr>
        <p:spPr>
          <a:xfrm>
            <a:off x="838200" y="961400"/>
            <a:ext cx="105156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CHURN PERCENT</a:t>
            </a:r>
            <a:endParaRPr/>
          </a:p>
        </p:txBody>
      </p:sp>
      <p:pic>
        <p:nvPicPr>
          <p:cNvPr id="245" name="Google Shape;24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200" y="1858700"/>
            <a:ext cx="5055200" cy="48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b3d12019e_1_16"/>
          <p:cNvSpPr txBox="1"/>
          <p:nvPr>
            <p:ph type="title"/>
          </p:nvPr>
        </p:nvSpPr>
        <p:spPr>
          <a:xfrm>
            <a:off x="838200" y="1197430"/>
            <a:ext cx="10515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VARIABLES IN THE DATASET</a:t>
            </a:r>
            <a:endParaRPr/>
          </a:p>
        </p:txBody>
      </p:sp>
      <p:pic>
        <p:nvPicPr>
          <p:cNvPr id="251" name="Google Shape;251;g25b3d12019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4262"/>
            <a:ext cx="3814057" cy="418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5b3d12019e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857" y="2524262"/>
            <a:ext cx="3814057" cy="418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5b3d12019e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314" y="2524262"/>
            <a:ext cx="3814057" cy="418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b47f72c20_0_13"/>
          <p:cNvSpPr txBox="1"/>
          <p:nvPr>
            <p:ph type="title"/>
          </p:nvPr>
        </p:nvSpPr>
        <p:spPr>
          <a:xfrm>
            <a:off x="838200" y="1228530"/>
            <a:ext cx="10515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FEATURES - Ctnd</a:t>
            </a:r>
            <a:endParaRPr/>
          </a:p>
        </p:txBody>
      </p:sp>
      <p:pic>
        <p:nvPicPr>
          <p:cNvPr id="259" name="Google Shape;259;g25b47f72c20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4262"/>
            <a:ext cx="3814057" cy="418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5b47f72c20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857" y="2524262"/>
            <a:ext cx="3814057" cy="418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5b47f72c20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314" y="2524262"/>
            <a:ext cx="3814057" cy="418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5b47f72c20_0_23"/>
          <p:cNvPicPr preferRelativeResize="0"/>
          <p:nvPr/>
        </p:nvPicPr>
        <p:blipFill rotWithShape="1">
          <a:blip r:embed="rId3">
            <a:alphaModFix/>
          </a:blip>
          <a:srcRect b="5693" l="11847" r="0" t="17678"/>
          <a:stretch/>
        </p:blipFill>
        <p:spPr>
          <a:xfrm>
            <a:off x="5576125" y="961400"/>
            <a:ext cx="6463475" cy="5752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5b47f72c20_0_23"/>
          <p:cNvSpPr txBox="1"/>
          <p:nvPr>
            <p:ph type="title"/>
          </p:nvPr>
        </p:nvSpPr>
        <p:spPr>
          <a:xfrm>
            <a:off x="590950" y="1162125"/>
            <a:ext cx="53838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CORRELATION HEATMAP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Card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op Orange Bar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op Orange Bar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2022-03-14T18:07:29Z</dcterms:created>
  <dc:creator>Taylor, Dana</dc:creator>
</cp:coreProperties>
</file>